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ntonio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imelight" panose="020B0604020202020204" charset="0"/>
      <p:regular r:id="rId25"/>
    </p:embeddedFont>
    <p:embeddedFont>
      <p:font typeface="Open Sans 1" panose="020B0604020202020204" charset="0"/>
      <p:regular r:id="rId26"/>
    </p:embeddedFont>
    <p:embeddedFont>
      <p:font typeface="Open Sans 2 Bold" panose="020B0604020202020204" charset="0"/>
      <p:regular r:id="rId27"/>
    </p:embeddedFont>
    <p:embeddedFont>
      <p:font typeface="Canva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3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jpeg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jpeg"/><Relationship Id="rId7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media" Target="../media/media5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38.jpeg"/><Relationship Id="rId5" Type="http://schemas.microsoft.com/office/2007/relationships/media" Target="../media/media6.mp4"/><Relationship Id="rId10" Type="http://schemas.openxmlformats.org/officeDocument/2006/relationships/image" Target="../media/image37.jpeg"/><Relationship Id="rId4" Type="http://schemas.openxmlformats.org/officeDocument/2006/relationships/video" Target="../media/media5.mp4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41.jpe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2.png"/><Relationship Id="rId17" Type="http://schemas.openxmlformats.org/officeDocument/2006/relationships/image" Target="../media/image45.jpeg"/><Relationship Id="rId2" Type="http://schemas.openxmlformats.org/officeDocument/2006/relationships/video" Target="../media/media7.mp4"/><Relationship Id="rId16" Type="http://schemas.openxmlformats.org/officeDocument/2006/relationships/image" Target="../media/image44.jpe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slideLayout" Target="../slideLayouts/slideLayout7.xml"/><Relationship Id="rId5" Type="http://schemas.microsoft.com/office/2007/relationships/media" Target="../media/media9.mp4"/><Relationship Id="rId15" Type="http://schemas.openxmlformats.org/officeDocument/2006/relationships/image" Target="../media/image43.jpeg"/><Relationship Id="rId10" Type="http://schemas.openxmlformats.org/officeDocument/2006/relationships/video" Target="../media/media11.mp4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2oAKjyE_KR1bHPere6F0bfK0VN2Z4ceH?usp=shar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lpais.com/ciencia/2020-10-30/que-es-una-supernova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astrobites.org/2015/04/07/super-bright-supernovae-are-single-degenerate/" TargetMode="External"/><Relationship Id="rId12" Type="http://schemas.openxmlformats.org/officeDocument/2006/relationships/hyperlink" Target="https://en.wikipedia.org/wiki/LMC_N49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vistapesquisa.fapesp.br/es/los-pesos-pesados-del-universo/" TargetMode="External"/><Relationship Id="rId11" Type="http://schemas.openxmlformats.org/officeDocument/2006/relationships/hyperlink" Target="https://www.researchgate.net/figure/The-concept-of-Smoothed-Particle-Hydrodynamics_fig2_311168449" TargetMode="External"/><Relationship Id="rId5" Type="http://schemas.openxmlformats.org/officeDocument/2006/relationships/hyperlink" Target="https://es.wikipedia.org/wiki/Nebulosa_de_la_H%C3%A9lice" TargetMode="External"/><Relationship Id="rId10" Type="http://schemas.openxmlformats.org/officeDocument/2006/relationships/hyperlink" Target="https://universitam.com/academicos/noticias/logran-simular-en-3d-las-explosiones-de-las-supernovas/" TargetMode="External"/><Relationship Id="rId4" Type="http://schemas.openxmlformats.org/officeDocument/2006/relationships/hyperlink" Target="https://www.newscientist.com/article/dn10924-keplers-supernova-may-aid-dark-energy-search/" TargetMode="External"/><Relationship Id="rId9" Type="http://schemas.openxmlformats.org/officeDocument/2006/relationships/hyperlink" Target="https://physicsworld.com/a/supernova-ejects-material-asymmetricall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756164"/>
            <a:ext cx="18288000" cy="8711828"/>
            <a:chOff x="0" y="0"/>
            <a:chExt cx="4816593" cy="2294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94473"/>
            </a:xfrm>
            <a:custGeom>
              <a:avLst/>
              <a:gdLst/>
              <a:ahLst/>
              <a:cxnLst/>
              <a:rect l="l" t="t" r="r" b="b"/>
              <a:pathLst>
                <a:path w="4816592" h="2294473">
                  <a:moveTo>
                    <a:pt x="0" y="0"/>
                  </a:moveTo>
                  <a:lnTo>
                    <a:pt x="4816592" y="0"/>
                  </a:lnTo>
                  <a:lnTo>
                    <a:pt x="4816592" y="2294473"/>
                  </a:lnTo>
                  <a:lnTo>
                    <a:pt x="0" y="2294473"/>
                  </a:lnTo>
                  <a:close/>
                </a:path>
              </a:pathLst>
            </a:custGeom>
            <a:gradFill rotWithShape="1">
              <a:gsLst>
                <a:gs pos="0">
                  <a:srgbClr val="30004C">
                    <a:alpha val="0"/>
                  </a:srgbClr>
                </a:gs>
                <a:gs pos="100000">
                  <a:srgbClr val="010008">
                    <a:alpha val="695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332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729227"/>
            <a:ext cx="10838373" cy="1053355"/>
            <a:chOff x="0" y="0"/>
            <a:chExt cx="2854551" cy="2774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54551" cy="277427"/>
            </a:xfrm>
            <a:custGeom>
              <a:avLst/>
              <a:gdLst/>
              <a:ahLst/>
              <a:cxnLst/>
              <a:rect l="l" t="t" r="r" b="b"/>
              <a:pathLst>
                <a:path w="2854551" h="277427">
                  <a:moveTo>
                    <a:pt x="22144" y="0"/>
                  </a:moveTo>
                  <a:lnTo>
                    <a:pt x="2832408" y="0"/>
                  </a:lnTo>
                  <a:cubicBezTo>
                    <a:pt x="2844637" y="0"/>
                    <a:pt x="2854551" y="9914"/>
                    <a:pt x="2854551" y="22144"/>
                  </a:cubicBezTo>
                  <a:lnTo>
                    <a:pt x="2854551" y="255283"/>
                  </a:lnTo>
                  <a:cubicBezTo>
                    <a:pt x="2854551" y="267513"/>
                    <a:pt x="2844637" y="277427"/>
                    <a:pt x="2832408" y="277427"/>
                  </a:cubicBezTo>
                  <a:lnTo>
                    <a:pt x="22144" y="277427"/>
                  </a:lnTo>
                  <a:cubicBezTo>
                    <a:pt x="9914" y="277427"/>
                    <a:pt x="0" y="267513"/>
                    <a:pt x="0" y="255283"/>
                  </a:cubicBezTo>
                  <a:lnTo>
                    <a:pt x="0" y="22144"/>
                  </a:lnTo>
                  <a:cubicBezTo>
                    <a:pt x="0" y="9914"/>
                    <a:pt x="9914" y="0"/>
                    <a:pt x="22144" y="0"/>
                  </a:cubicBezTo>
                  <a:close/>
                </a:path>
              </a:pathLst>
            </a:custGeom>
            <a:solidFill>
              <a:srgbClr val="FFFFFF">
                <a:alpha val="3098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54551" cy="315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58791" y="8547069"/>
            <a:ext cx="4129209" cy="1606696"/>
          </a:xfrm>
          <a:custGeom>
            <a:avLst/>
            <a:gdLst/>
            <a:ahLst/>
            <a:cxnLst/>
            <a:rect l="l" t="t" r="r" b="b"/>
            <a:pathLst>
              <a:path w="4129209" h="1606696">
                <a:moveTo>
                  <a:pt x="0" y="0"/>
                </a:moveTo>
                <a:lnTo>
                  <a:pt x="4129209" y="0"/>
                </a:lnTo>
                <a:lnTo>
                  <a:pt x="4129209" y="1606696"/>
                </a:lnTo>
                <a:lnTo>
                  <a:pt x="0" y="1606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1795" y="8755984"/>
            <a:ext cx="11516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75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NATALY PHAWLLYN NEIRA PARRA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95" y="9220200"/>
            <a:ext cx="1151663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75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COMPUTACIÓN  CIENTIFICA 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650" y="3871906"/>
            <a:ext cx="16644650" cy="247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6"/>
              </a:lnSpc>
            </a:pPr>
            <a:r>
              <a:rPr lang="en-US" sz="7808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TÉCNICA DE SUAVIZACIÓN DE PARTÍCULAS (SPH) EN LA SIMULACIÓN DE UNA SUPERNOVA TIPO II.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2107" y="915115"/>
            <a:ext cx="8333520" cy="83335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367" y="0"/>
                  </a:moveTo>
                  <a:lnTo>
                    <a:pt x="791433" y="0"/>
                  </a:lnTo>
                  <a:cubicBezTo>
                    <a:pt x="803234" y="0"/>
                    <a:pt x="812800" y="9566"/>
                    <a:pt x="812800" y="21367"/>
                  </a:cubicBezTo>
                  <a:lnTo>
                    <a:pt x="812800" y="791433"/>
                  </a:lnTo>
                  <a:cubicBezTo>
                    <a:pt x="812800" y="803234"/>
                    <a:pt x="803234" y="812800"/>
                    <a:pt x="791433" y="812800"/>
                  </a:cubicBezTo>
                  <a:lnTo>
                    <a:pt x="21367" y="812800"/>
                  </a:lnTo>
                  <a:cubicBezTo>
                    <a:pt x="9566" y="812800"/>
                    <a:pt x="0" y="803234"/>
                    <a:pt x="0" y="791433"/>
                  </a:cubicBezTo>
                  <a:lnTo>
                    <a:pt x="0" y="21367"/>
                  </a:lnTo>
                  <a:cubicBezTo>
                    <a:pt x="0" y="9566"/>
                    <a:pt x="9566" y="0"/>
                    <a:pt x="21367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r="-3333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160054" y="1444473"/>
            <a:ext cx="3890859" cy="3890859"/>
            <a:chOff x="0" y="0"/>
            <a:chExt cx="1588748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13512" y="1697931"/>
            <a:ext cx="3383944" cy="33839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368441" y="1444473"/>
            <a:ext cx="3890859" cy="3890859"/>
            <a:chOff x="0" y="0"/>
            <a:chExt cx="1588748" cy="15887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21898" y="1697931"/>
            <a:ext cx="3383944" cy="33839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8958104" y="1623521"/>
            <a:ext cx="4611318" cy="975940"/>
          </a:xfrm>
          <a:custGeom>
            <a:avLst/>
            <a:gdLst/>
            <a:ahLst/>
            <a:cxnLst/>
            <a:rect l="l" t="t" r="r" b="b"/>
            <a:pathLst>
              <a:path w="4611318" h="975940">
                <a:moveTo>
                  <a:pt x="0" y="0"/>
                </a:moveTo>
                <a:lnTo>
                  <a:pt x="4611318" y="0"/>
                </a:lnTo>
                <a:lnTo>
                  <a:pt x="4611318" y="975941"/>
                </a:lnTo>
                <a:lnTo>
                  <a:pt x="0" y="975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062782" y="6125070"/>
            <a:ext cx="6298456" cy="312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CONDICIONES   INICIALES  Y CONSTANTES 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00125" y="1930517"/>
            <a:ext cx="7426504" cy="6841740"/>
          </a:xfrm>
          <a:custGeom>
            <a:avLst/>
            <a:gdLst/>
            <a:ahLst/>
            <a:cxnLst/>
            <a:rect l="l" t="t" r="r" b="b"/>
            <a:pathLst>
              <a:path w="7426504" h="6841740">
                <a:moveTo>
                  <a:pt x="0" y="0"/>
                </a:moveTo>
                <a:lnTo>
                  <a:pt x="7426504" y="0"/>
                </a:lnTo>
                <a:lnTo>
                  <a:pt x="7426504" y="6841740"/>
                </a:lnTo>
                <a:lnTo>
                  <a:pt x="0" y="6841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2039" t="-90315" r="-63252" b="-8156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288406" y="3239783"/>
            <a:ext cx="3509050" cy="1409575"/>
          </a:xfrm>
          <a:custGeom>
            <a:avLst/>
            <a:gdLst/>
            <a:ahLst/>
            <a:cxnLst/>
            <a:rect l="l" t="t" r="r" b="b"/>
            <a:pathLst>
              <a:path w="3509050" h="1409575">
                <a:moveTo>
                  <a:pt x="0" y="0"/>
                </a:moveTo>
                <a:lnTo>
                  <a:pt x="3509050" y="0"/>
                </a:lnTo>
                <a:lnTo>
                  <a:pt x="3509050" y="1409575"/>
                </a:lnTo>
                <a:lnTo>
                  <a:pt x="0" y="1409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779" t="-817747" r="-115630" b="-42992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041513" y="2342287"/>
            <a:ext cx="3319724" cy="2357277"/>
          </a:xfrm>
          <a:custGeom>
            <a:avLst/>
            <a:gdLst/>
            <a:ahLst/>
            <a:cxnLst/>
            <a:rect l="l" t="t" r="r" b="b"/>
            <a:pathLst>
              <a:path w="3319724" h="2357277">
                <a:moveTo>
                  <a:pt x="0" y="0"/>
                </a:moveTo>
                <a:lnTo>
                  <a:pt x="3319725" y="0"/>
                </a:lnTo>
                <a:lnTo>
                  <a:pt x="3319725" y="2357277"/>
                </a:lnTo>
                <a:lnTo>
                  <a:pt x="0" y="2357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9556" t="-541686" r="-116432" b="-123533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499" y="-1603456"/>
            <a:ext cx="16561270" cy="11852355"/>
            <a:chOff x="0" y="0"/>
            <a:chExt cx="812800" cy="5816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81694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6">
                <a:alphaModFix amt="28000"/>
              </a:blip>
              <a:srcRect/>
              <a:stretch>
                <a:fillRect l="-70725" r="-41441" b="-77876"/>
              </a:stretch>
            </a:blipFill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04499" y="733242"/>
            <a:ext cx="12182912" cy="91371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06966" y="733242"/>
            <a:ext cx="14285170" cy="8348130"/>
            <a:chOff x="0" y="0"/>
            <a:chExt cx="2904535" cy="16973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4535" cy="1697385"/>
            </a:xfrm>
            <a:custGeom>
              <a:avLst/>
              <a:gdLst/>
              <a:ahLst/>
              <a:cxnLst/>
              <a:rect l="l" t="t" r="r" b="b"/>
              <a:pathLst>
                <a:path w="2904535" h="1697385">
                  <a:moveTo>
                    <a:pt x="16801" y="0"/>
                  </a:moveTo>
                  <a:lnTo>
                    <a:pt x="2887734" y="0"/>
                  </a:lnTo>
                  <a:cubicBezTo>
                    <a:pt x="2892190" y="0"/>
                    <a:pt x="2896463" y="1770"/>
                    <a:pt x="2899614" y="4921"/>
                  </a:cubicBezTo>
                  <a:cubicBezTo>
                    <a:pt x="2902765" y="8072"/>
                    <a:pt x="2904535" y="12345"/>
                    <a:pt x="2904535" y="16801"/>
                  </a:cubicBezTo>
                  <a:lnTo>
                    <a:pt x="2904535" y="1680585"/>
                  </a:lnTo>
                  <a:cubicBezTo>
                    <a:pt x="2904535" y="1685040"/>
                    <a:pt x="2902765" y="1689314"/>
                    <a:pt x="2899614" y="1692464"/>
                  </a:cubicBezTo>
                  <a:cubicBezTo>
                    <a:pt x="2896463" y="1695615"/>
                    <a:pt x="2892190" y="1697385"/>
                    <a:pt x="2887734" y="1697385"/>
                  </a:cubicBezTo>
                  <a:lnTo>
                    <a:pt x="16801" y="1697385"/>
                  </a:lnTo>
                  <a:cubicBezTo>
                    <a:pt x="12345" y="1697385"/>
                    <a:pt x="8072" y="1695615"/>
                    <a:pt x="4921" y="1692464"/>
                  </a:cubicBezTo>
                  <a:cubicBezTo>
                    <a:pt x="1770" y="1689314"/>
                    <a:pt x="0" y="1685040"/>
                    <a:pt x="0" y="1680585"/>
                  </a:cubicBezTo>
                  <a:lnTo>
                    <a:pt x="0" y="16801"/>
                  </a:lnTo>
                  <a:cubicBezTo>
                    <a:pt x="0" y="12345"/>
                    <a:pt x="1770" y="8072"/>
                    <a:pt x="4921" y="4921"/>
                  </a:cubicBezTo>
                  <a:cubicBezTo>
                    <a:pt x="8072" y="1770"/>
                    <a:pt x="12345" y="0"/>
                    <a:pt x="16801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04535" cy="173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2687411" y="1802586"/>
            <a:ext cx="6121331" cy="459099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499" y="-1603456"/>
            <a:ext cx="16561270" cy="21082535"/>
            <a:chOff x="0" y="0"/>
            <a:chExt cx="812800" cy="1034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34696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4">
                <a:alphaModFix amt="28000"/>
              </a:blip>
              <a:stretch>
                <a:fillRect l="-70725" r="-4144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06966" y="733242"/>
            <a:ext cx="14285170" cy="8348130"/>
            <a:chOff x="0" y="0"/>
            <a:chExt cx="2904535" cy="1697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04535" cy="1697385"/>
            </a:xfrm>
            <a:custGeom>
              <a:avLst/>
              <a:gdLst/>
              <a:ahLst/>
              <a:cxnLst/>
              <a:rect l="l" t="t" r="r" b="b"/>
              <a:pathLst>
                <a:path w="2904535" h="1697385">
                  <a:moveTo>
                    <a:pt x="16801" y="0"/>
                  </a:moveTo>
                  <a:lnTo>
                    <a:pt x="2887734" y="0"/>
                  </a:lnTo>
                  <a:cubicBezTo>
                    <a:pt x="2892190" y="0"/>
                    <a:pt x="2896463" y="1770"/>
                    <a:pt x="2899614" y="4921"/>
                  </a:cubicBezTo>
                  <a:cubicBezTo>
                    <a:pt x="2902765" y="8072"/>
                    <a:pt x="2904535" y="12345"/>
                    <a:pt x="2904535" y="16801"/>
                  </a:cubicBezTo>
                  <a:lnTo>
                    <a:pt x="2904535" y="1680585"/>
                  </a:lnTo>
                  <a:cubicBezTo>
                    <a:pt x="2904535" y="1685040"/>
                    <a:pt x="2902765" y="1689314"/>
                    <a:pt x="2899614" y="1692464"/>
                  </a:cubicBezTo>
                  <a:cubicBezTo>
                    <a:pt x="2896463" y="1695615"/>
                    <a:pt x="2892190" y="1697385"/>
                    <a:pt x="2887734" y="1697385"/>
                  </a:cubicBezTo>
                  <a:lnTo>
                    <a:pt x="16801" y="1697385"/>
                  </a:lnTo>
                  <a:cubicBezTo>
                    <a:pt x="12345" y="1697385"/>
                    <a:pt x="8072" y="1695615"/>
                    <a:pt x="4921" y="1692464"/>
                  </a:cubicBezTo>
                  <a:cubicBezTo>
                    <a:pt x="1770" y="1689314"/>
                    <a:pt x="0" y="1685040"/>
                    <a:pt x="0" y="1680585"/>
                  </a:cubicBezTo>
                  <a:lnTo>
                    <a:pt x="0" y="16801"/>
                  </a:lnTo>
                  <a:cubicBezTo>
                    <a:pt x="0" y="12345"/>
                    <a:pt x="1770" y="8072"/>
                    <a:pt x="4921" y="4921"/>
                  </a:cubicBezTo>
                  <a:cubicBezTo>
                    <a:pt x="8072" y="1770"/>
                    <a:pt x="12345" y="0"/>
                    <a:pt x="16801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04535" cy="1735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657600" y="1028700"/>
            <a:ext cx="10972800" cy="822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2107" y="915115"/>
            <a:ext cx="8333520" cy="833352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1367" y="0"/>
                  </a:moveTo>
                  <a:lnTo>
                    <a:pt x="791433" y="0"/>
                  </a:lnTo>
                  <a:cubicBezTo>
                    <a:pt x="803234" y="0"/>
                    <a:pt x="812800" y="9566"/>
                    <a:pt x="812800" y="21367"/>
                  </a:cubicBezTo>
                  <a:lnTo>
                    <a:pt x="812800" y="791433"/>
                  </a:lnTo>
                  <a:cubicBezTo>
                    <a:pt x="812800" y="803234"/>
                    <a:pt x="803234" y="812800"/>
                    <a:pt x="791433" y="812800"/>
                  </a:cubicBezTo>
                  <a:lnTo>
                    <a:pt x="21367" y="812800"/>
                  </a:lnTo>
                  <a:cubicBezTo>
                    <a:pt x="9566" y="812800"/>
                    <a:pt x="0" y="803234"/>
                    <a:pt x="0" y="791433"/>
                  </a:cubicBezTo>
                  <a:lnTo>
                    <a:pt x="0" y="21367"/>
                  </a:lnTo>
                  <a:cubicBezTo>
                    <a:pt x="0" y="9566"/>
                    <a:pt x="9566" y="0"/>
                    <a:pt x="21367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r="-3333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160054" y="1444473"/>
            <a:ext cx="3890859" cy="3890859"/>
            <a:chOff x="0" y="0"/>
            <a:chExt cx="1588748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13512" y="1697931"/>
            <a:ext cx="3383944" cy="33839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3"/>
              <a:stretch>
                <a:fillRect l="-33333" r="-3333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368441" y="1444473"/>
            <a:ext cx="3890859" cy="3890859"/>
            <a:chOff x="0" y="0"/>
            <a:chExt cx="1588748" cy="15887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61683" y="0"/>
                  </a:moveTo>
                  <a:lnTo>
                    <a:pt x="1527065" y="0"/>
                  </a:lnTo>
                  <a:cubicBezTo>
                    <a:pt x="1561131" y="0"/>
                    <a:pt x="1588748" y="27616"/>
                    <a:pt x="1588748" y="61683"/>
                  </a:cubicBezTo>
                  <a:lnTo>
                    <a:pt x="1588748" y="1527065"/>
                  </a:lnTo>
                  <a:cubicBezTo>
                    <a:pt x="1588748" y="1543424"/>
                    <a:pt x="1582249" y="1559113"/>
                    <a:pt x="1570681" y="1570681"/>
                  </a:cubicBezTo>
                  <a:cubicBezTo>
                    <a:pt x="1559113" y="1582249"/>
                    <a:pt x="1543424" y="1588748"/>
                    <a:pt x="1527065" y="1588748"/>
                  </a:cubicBezTo>
                  <a:lnTo>
                    <a:pt x="61683" y="1588748"/>
                  </a:lnTo>
                  <a:cubicBezTo>
                    <a:pt x="45324" y="1588748"/>
                    <a:pt x="29634" y="1582249"/>
                    <a:pt x="18067" y="1570681"/>
                  </a:cubicBezTo>
                  <a:cubicBezTo>
                    <a:pt x="6499" y="1559113"/>
                    <a:pt x="0" y="1543424"/>
                    <a:pt x="0" y="1527065"/>
                  </a:cubicBezTo>
                  <a:lnTo>
                    <a:pt x="0" y="61683"/>
                  </a:lnTo>
                  <a:cubicBezTo>
                    <a:pt x="0" y="45324"/>
                    <a:pt x="6499" y="29634"/>
                    <a:pt x="18067" y="18067"/>
                  </a:cubicBezTo>
                  <a:cubicBezTo>
                    <a:pt x="29634" y="6499"/>
                    <a:pt x="45324" y="0"/>
                    <a:pt x="6168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21898" y="1697931"/>
            <a:ext cx="3383944" cy="33839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620" y="0"/>
                  </a:moveTo>
                  <a:lnTo>
                    <a:pt x="760180" y="0"/>
                  </a:lnTo>
                  <a:cubicBezTo>
                    <a:pt x="789241" y="0"/>
                    <a:pt x="812800" y="23559"/>
                    <a:pt x="812800" y="52620"/>
                  </a:cubicBezTo>
                  <a:lnTo>
                    <a:pt x="812800" y="760180"/>
                  </a:lnTo>
                  <a:cubicBezTo>
                    <a:pt x="812800" y="789241"/>
                    <a:pt x="789241" y="812800"/>
                    <a:pt x="760180" y="812800"/>
                  </a:cubicBezTo>
                  <a:lnTo>
                    <a:pt x="52620" y="812800"/>
                  </a:lnTo>
                  <a:cubicBezTo>
                    <a:pt x="23559" y="812800"/>
                    <a:pt x="0" y="789241"/>
                    <a:pt x="0" y="760180"/>
                  </a:cubicBezTo>
                  <a:lnTo>
                    <a:pt x="0" y="52620"/>
                  </a:lnTo>
                  <a:cubicBezTo>
                    <a:pt x="0" y="23559"/>
                    <a:pt x="23559" y="0"/>
                    <a:pt x="52620" y="0"/>
                  </a:cubicBezTo>
                  <a:close/>
                </a:path>
              </a:pathLst>
            </a:custGeom>
            <a:blipFill>
              <a:blip r:embed="rId4"/>
              <a:stretch>
                <a:fillRect l="-33333" r="-33333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793929" y="2020155"/>
            <a:ext cx="7889875" cy="6403089"/>
          </a:xfrm>
          <a:custGeom>
            <a:avLst/>
            <a:gdLst/>
            <a:ahLst/>
            <a:cxnLst/>
            <a:rect l="l" t="t" r="r" b="b"/>
            <a:pathLst>
              <a:path w="7889875" h="6403089">
                <a:moveTo>
                  <a:pt x="0" y="0"/>
                </a:moveTo>
                <a:lnTo>
                  <a:pt x="7889875" y="0"/>
                </a:lnTo>
                <a:lnTo>
                  <a:pt x="7889875" y="6403089"/>
                </a:lnTo>
                <a:lnTo>
                  <a:pt x="0" y="6403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062782" y="721990"/>
            <a:ext cx="4611318" cy="975940"/>
          </a:xfrm>
          <a:custGeom>
            <a:avLst/>
            <a:gdLst/>
            <a:ahLst/>
            <a:cxnLst/>
            <a:rect l="l" t="t" r="r" b="b"/>
            <a:pathLst>
              <a:path w="4611318" h="975940">
                <a:moveTo>
                  <a:pt x="0" y="0"/>
                </a:moveTo>
                <a:lnTo>
                  <a:pt x="4611318" y="0"/>
                </a:lnTo>
                <a:lnTo>
                  <a:pt x="4611318" y="975941"/>
                </a:lnTo>
                <a:lnTo>
                  <a:pt x="0" y="97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470965" y="2020155"/>
            <a:ext cx="5794951" cy="2897476"/>
          </a:xfrm>
          <a:custGeom>
            <a:avLst/>
            <a:gdLst/>
            <a:ahLst/>
            <a:cxnLst/>
            <a:rect l="l" t="t" r="r" b="b"/>
            <a:pathLst>
              <a:path w="5794951" h="2897476">
                <a:moveTo>
                  <a:pt x="0" y="0"/>
                </a:moveTo>
                <a:lnTo>
                  <a:pt x="5794951" y="0"/>
                </a:lnTo>
                <a:lnTo>
                  <a:pt x="5794951" y="2897475"/>
                </a:lnTo>
                <a:lnTo>
                  <a:pt x="0" y="2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062782" y="6125070"/>
            <a:ext cx="6298456" cy="312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</a:rPr>
              <a:t>CONDICIONES   INICIALES  Y CONSTANTES 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2283262" y="-1563608"/>
            <a:ext cx="14744026" cy="147440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8">
                <a:alphaModFix amt="18000"/>
              </a:blip>
              <a:stretch>
                <a:fillRect l="-33333" r="-333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447162" y="243683"/>
            <a:ext cx="856465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6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</a:rPr>
              <a:t>LA  SIMULACIÓN </a:t>
            </a:r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2982" t="6336"/>
          <a:stretch>
            <a:fillRect/>
          </a:stretch>
        </p:blipFill>
        <p:spPr>
          <a:xfrm>
            <a:off x="11897438" y="1186023"/>
            <a:ext cx="5725839" cy="4622383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6931" t="8124" r="3501" b="6941"/>
          <a:stretch>
            <a:fillRect/>
          </a:stretch>
        </p:blipFill>
        <p:spPr>
          <a:xfrm>
            <a:off x="628650" y="1271748"/>
            <a:ext cx="9637023" cy="7715271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3321" t="6474" r="5226"/>
          <a:stretch>
            <a:fillRect/>
          </a:stretch>
        </p:blipFill>
        <p:spPr>
          <a:xfrm>
            <a:off x="12541079" y="6124011"/>
            <a:ext cx="4552858" cy="3920789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0" y="9214607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3"/>
                </a:lnTo>
                <a:lnTo>
                  <a:pt x="0" y="1072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0173" y="1444473"/>
            <a:ext cx="7813827" cy="9394226"/>
            <a:chOff x="0" y="0"/>
            <a:chExt cx="1588748" cy="1910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748" cy="1910083"/>
            </a:xfrm>
            <a:custGeom>
              <a:avLst/>
              <a:gdLst/>
              <a:ahLst/>
              <a:cxnLst/>
              <a:rect l="l" t="t" r="r" b="b"/>
              <a:pathLst>
                <a:path w="1588748" h="1910083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879368"/>
                  </a:lnTo>
                  <a:cubicBezTo>
                    <a:pt x="1588748" y="1887514"/>
                    <a:pt x="1585512" y="1895326"/>
                    <a:pt x="1579752" y="1901086"/>
                  </a:cubicBezTo>
                  <a:cubicBezTo>
                    <a:pt x="1573991" y="1906847"/>
                    <a:pt x="1566179" y="1910083"/>
                    <a:pt x="1558033" y="1910083"/>
                  </a:cubicBezTo>
                  <a:lnTo>
                    <a:pt x="30715" y="1910083"/>
                  </a:lnTo>
                  <a:cubicBezTo>
                    <a:pt x="13751" y="1910083"/>
                    <a:pt x="0" y="1896331"/>
                    <a:pt x="0" y="1879368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88748" cy="194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5483" y="607846"/>
            <a:ext cx="10239597" cy="13032441"/>
            <a:chOff x="0" y="0"/>
            <a:chExt cx="812800" cy="1034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34491"/>
            </a:xfrm>
            <a:custGeom>
              <a:avLst/>
              <a:gdLst/>
              <a:ahLst/>
              <a:cxnLst/>
              <a:rect l="l" t="t" r="r" b="b"/>
              <a:pathLst>
                <a:path w="812800" h="1034491">
                  <a:moveTo>
                    <a:pt x="17390" y="0"/>
                  </a:moveTo>
                  <a:lnTo>
                    <a:pt x="795410" y="0"/>
                  </a:lnTo>
                  <a:cubicBezTo>
                    <a:pt x="805014" y="0"/>
                    <a:pt x="812800" y="7786"/>
                    <a:pt x="812800" y="17390"/>
                  </a:cubicBezTo>
                  <a:lnTo>
                    <a:pt x="812800" y="1017101"/>
                  </a:lnTo>
                  <a:cubicBezTo>
                    <a:pt x="812800" y="1026705"/>
                    <a:pt x="805014" y="1034491"/>
                    <a:pt x="795410" y="1034491"/>
                  </a:cubicBezTo>
                  <a:lnTo>
                    <a:pt x="17390" y="1034491"/>
                  </a:lnTo>
                  <a:cubicBezTo>
                    <a:pt x="7786" y="1034491"/>
                    <a:pt x="0" y="1026705"/>
                    <a:pt x="0" y="1017101"/>
                  </a:cubicBezTo>
                  <a:lnTo>
                    <a:pt x="0" y="17390"/>
                  </a:lnTo>
                  <a:cubicBezTo>
                    <a:pt x="0" y="7786"/>
                    <a:pt x="7786" y="0"/>
                    <a:pt x="17390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56062" r="-5606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80438" y="857822"/>
            <a:ext cx="5803877" cy="4820169"/>
          </a:xfrm>
          <a:custGeom>
            <a:avLst/>
            <a:gdLst/>
            <a:ahLst/>
            <a:cxnLst/>
            <a:rect l="l" t="t" r="r" b="b"/>
            <a:pathLst>
              <a:path w="5803877" h="4820169">
                <a:moveTo>
                  <a:pt x="0" y="0"/>
                </a:moveTo>
                <a:lnTo>
                  <a:pt x="5803877" y="0"/>
                </a:lnTo>
                <a:lnTo>
                  <a:pt x="5803877" y="4820169"/>
                </a:lnTo>
                <a:lnTo>
                  <a:pt x="0" y="4820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416" t="-41170" r="-78034" b="-5749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31445" y="4643992"/>
            <a:ext cx="5305740" cy="5534018"/>
          </a:xfrm>
          <a:custGeom>
            <a:avLst/>
            <a:gdLst/>
            <a:ahLst/>
            <a:cxnLst/>
            <a:rect l="l" t="t" r="r" b="b"/>
            <a:pathLst>
              <a:path w="5305740" h="5534018">
                <a:moveTo>
                  <a:pt x="0" y="0"/>
                </a:moveTo>
                <a:lnTo>
                  <a:pt x="5305740" y="0"/>
                </a:lnTo>
                <a:lnTo>
                  <a:pt x="5305740" y="5534018"/>
                </a:lnTo>
                <a:lnTo>
                  <a:pt x="0" y="5534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95483" y="819722"/>
            <a:ext cx="472513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</a:rPr>
              <a:t>CONCLUSIONES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5483" y="3805781"/>
            <a:ext cx="8499425" cy="491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Explosión Simétrica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Transición Rápida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Vacío Central 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Redistribución uniforme  de la materia.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Acción rebote  y  onda de choque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700073" y="-38100"/>
            <a:ext cx="1587927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5483" y="2385263"/>
            <a:ext cx="8792517" cy="68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4"/>
              </a:lnSpc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  nuestras simulaciones  vemos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8709" y="9830550"/>
            <a:ext cx="589121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la supernova LMC N49" (Wikipedia,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s.f.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0116" y="545903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1951" y="9214607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3"/>
                </a:lnTo>
                <a:lnTo>
                  <a:pt x="0" y="10723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6004526" y="3200740"/>
            <a:ext cx="5848142" cy="4386106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1474574" y="413645"/>
            <a:ext cx="6071891" cy="4553918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10359417" y="229583"/>
            <a:ext cx="6317307" cy="4737980"/>
          </a:xfrm>
          <a:prstGeom prst="rect">
            <a:avLst/>
          </a:prstGeom>
        </p:spPr>
      </p:pic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>
          <a:xfrm>
            <a:off x="10394385" y="5143500"/>
            <a:ext cx="6515591" cy="4886693"/>
          </a:xfrm>
          <a:prstGeom prst="rect">
            <a:avLst/>
          </a:prstGeom>
        </p:spPr>
      </p:pic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1457949" y="5303653"/>
            <a:ext cx="6088516" cy="45663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-3281112" y="4217270"/>
            <a:ext cx="8007526" cy="101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5944" b="1" dirty="0" err="1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 Sans 2 Bold"/>
                <a:ea typeface="Open Sans 2 Bold"/>
                <a:cs typeface="Open Sans 2 Bold"/>
                <a:sym typeface="Open Sans 2 Bold"/>
              </a:rPr>
              <a:t>resultados</a:t>
            </a:r>
            <a:r>
              <a:rPr lang="en-US" sz="5944" b="1" dirty="0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5944" b="1" dirty="0" err="1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 Sans 2 Bold"/>
                <a:ea typeface="Open Sans 2 Bold"/>
                <a:cs typeface="Open Sans 2 Bold"/>
                <a:sym typeface="Open Sans 2 Bold"/>
              </a:rPr>
              <a:t>fallidos</a:t>
            </a:r>
            <a:r>
              <a:rPr lang="en-US" sz="5944" b="1" dirty="0">
                <a:solidFill>
                  <a:srgbClr val="FFFF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48799" y="-38100"/>
            <a:ext cx="1939201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id="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3200" y="2758625"/>
            <a:ext cx="12986214" cy="4104650"/>
            <a:chOff x="0" y="0"/>
            <a:chExt cx="3420237" cy="1081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0237" cy="1081060"/>
            </a:xfrm>
            <a:custGeom>
              <a:avLst/>
              <a:gdLst/>
              <a:ahLst/>
              <a:cxnLst/>
              <a:rect l="l" t="t" r="r" b="b"/>
              <a:pathLst>
                <a:path w="3420237" h="1081060">
                  <a:moveTo>
                    <a:pt x="18481" y="0"/>
                  </a:moveTo>
                  <a:lnTo>
                    <a:pt x="3401756" y="0"/>
                  </a:lnTo>
                  <a:cubicBezTo>
                    <a:pt x="3411963" y="0"/>
                    <a:pt x="3420237" y="8274"/>
                    <a:pt x="3420237" y="18481"/>
                  </a:cubicBezTo>
                  <a:lnTo>
                    <a:pt x="3420237" y="1062579"/>
                  </a:lnTo>
                  <a:cubicBezTo>
                    <a:pt x="3420237" y="1072786"/>
                    <a:pt x="3411963" y="1081060"/>
                    <a:pt x="3401756" y="1081060"/>
                  </a:cubicBezTo>
                  <a:lnTo>
                    <a:pt x="18481" y="1081060"/>
                  </a:lnTo>
                  <a:cubicBezTo>
                    <a:pt x="8274" y="1081060"/>
                    <a:pt x="0" y="1072786"/>
                    <a:pt x="0" y="1062579"/>
                  </a:cubicBezTo>
                  <a:lnTo>
                    <a:pt x="0" y="18481"/>
                  </a:lnTo>
                  <a:cubicBezTo>
                    <a:pt x="0" y="8274"/>
                    <a:pt x="8274" y="0"/>
                    <a:pt x="18481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20237" cy="111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5156" y="6209939"/>
            <a:ext cx="18288000" cy="6083549"/>
            <a:chOff x="0" y="0"/>
            <a:chExt cx="4816593" cy="1602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602252"/>
            </a:xfrm>
            <a:custGeom>
              <a:avLst/>
              <a:gdLst/>
              <a:ahLst/>
              <a:cxnLst/>
              <a:rect l="l" t="t" r="r" b="b"/>
              <a:pathLst>
                <a:path w="4816592" h="1602252">
                  <a:moveTo>
                    <a:pt x="0" y="0"/>
                  </a:moveTo>
                  <a:lnTo>
                    <a:pt x="4816592" y="0"/>
                  </a:lnTo>
                  <a:lnTo>
                    <a:pt x="4816592" y="1602252"/>
                  </a:lnTo>
                  <a:lnTo>
                    <a:pt x="0" y="1602252"/>
                  </a:lnTo>
                  <a:close/>
                </a:path>
              </a:pathLst>
            </a:custGeom>
            <a:gradFill rotWithShape="1">
              <a:gsLst>
                <a:gs pos="0">
                  <a:srgbClr val="30004C">
                    <a:alpha val="0"/>
                  </a:srgbClr>
                </a:gs>
                <a:gs pos="100000">
                  <a:srgbClr val="010008">
                    <a:alpha val="695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64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6400" y="2891859"/>
            <a:ext cx="16230600" cy="379392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0"/>
              </a:lnSpc>
              <a:spcBef>
                <a:spcPct val="0"/>
              </a:spcBef>
            </a:pPr>
            <a:r>
              <a:rPr lang="en-US" sz="22764" b="1" u="sng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Antonio Bold"/>
                <a:ea typeface="Antonio Bold"/>
                <a:cs typeface="Antonio Bold"/>
                <a:sym typeface="Antonio Bold"/>
                <a:hlinkClick r:id="rId3" tooltip="https://colab.research.google.com/drive/12oAKjyE_KR1bHPere6F0bfK0VN2Z4ceH?usp=sharing"/>
              </a:rPr>
              <a:t>CÓDIGO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00073" y="-38100"/>
            <a:ext cx="1587927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544102"/>
            <a:ext cx="18288000" cy="6083549"/>
            <a:chOff x="0" y="0"/>
            <a:chExt cx="4816593" cy="1602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02252"/>
            </a:xfrm>
            <a:custGeom>
              <a:avLst/>
              <a:gdLst/>
              <a:ahLst/>
              <a:cxnLst/>
              <a:rect l="l" t="t" r="r" b="b"/>
              <a:pathLst>
                <a:path w="4816592" h="1602252">
                  <a:moveTo>
                    <a:pt x="0" y="0"/>
                  </a:moveTo>
                  <a:lnTo>
                    <a:pt x="4816592" y="0"/>
                  </a:lnTo>
                  <a:lnTo>
                    <a:pt x="4816592" y="1602252"/>
                  </a:lnTo>
                  <a:lnTo>
                    <a:pt x="0" y="1602252"/>
                  </a:lnTo>
                  <a:close/>
                </a:path>
              </a:pathLst>
            </a:custGeom>
            <a:gradFill rotWithShape="1">
              <a:gsLst>
                <a:gs pos="0">
                  <a:srgbClr val="30004C">
                    <a:alpha val="0"/>
                  </a:srgbClr>
                </a:gs>
                <a:gs pos="100000">
                  <a:srgbClr val="010008">
                    <a:alpha val="695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6403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00073" y="-38100"/>
            <a:ext cx="1587927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526" y="876300"/>
            <a:ext cx="17743498" cy="87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Liu, M. B., &amp; Liu, G. R. (2003). Smoothed Particle Hydrodynamics (SPH): An Overview and Recent Developments. Archives of Computational Methods in Engineering, 10(2), 1-28. https://doi.org/10.1007/BF02736558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[1] New Scientist. (2007, January 10). Kepler's supernova may aid dark energy search. New Scientist.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4" tooltip="https://www.newscientist.com/article/dn10924-keplers-supernova-may-aid-dark-energy-search/"/>
              </a:rPr>
              <a:t>https://www.newscientist.com/article/dn10924-keplers-supernova-may-aid-dark-energy-search/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[2] Wikipedia. (s.f.). Nebulosa de la Hélice.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5" tooltip="https://es.wikipedia.org/wiki/Nebulosa_de_la_H%C3%A9lice"/>
              </a:rPr>
              <a:t>https://es.wikipedia.org/wiki/Nebulosa_de_la_H%C3%A9lice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[3]da Silveira, E. (2011, agosto). Los pesos pesados del Universo. Revista Pesquisa FAPESP.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6" tooltip="https://revistapesquisa.fapesp.br/es/los-pesos-pesados-del-universo/"/>
              </a:rPr>
              <a:t>https://revistapesquisa.fapesp.br/es/los-pesos-pesados-del-universo/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[4]Villar, A. (2015, 7 de abril). Super-bright Supernovae are Single-Degenerate? Astrobites.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7" tooltip="https://astrobites.org/2015/04/07/super-bright-supernovae-are-single-degenerate/"/>
              </a:rPr>
              <a:t>https://astrobites.org/2015/04/07/super-bright-supernovae-are-single-degenerate/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[5] Zamora, O. (2020, 30 de octubre). ¿Qué es una supernova? El País.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8" tooltip="https://elpais.com/ciencia/2020-10-30/que-es-una-supernova.html"/>
              </a:rPr>
              <a:t>https://elpais.com/ciencia/2020-10-30/que-es-una-supernova.html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[6] Physics World. (2010, 11 de agosto). Supernova ejects material asymmetrically.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9" tooltip="https://physicsworld.com/a/supernova-ejects-material-asymmetrically/"/>
              </a:rPr>
              <a:t>https://physicsworld.com/a/supernova-ejects-material-asymmetrically/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[7]Universitam. (2010, septiembre 20). Logran simular en 3D las explosiones de las supernovas. Universitam.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10" tooltip="https://universitam.com/academicos/noticias/logran-simular-en-3d-las-explosiones-de-las-supernovas/"/>
              </a:rPr>
              <a:t>https://universitam.com/academicos/noticias/logran-simular-en-3d-las-explosiones-de-las-supernovas/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[8]Liu, M. B., &amp; Liu, G. R. (2003). Smoothed Particle Hydrodynamics (SPH): An Overview and Recent Developments. Archives of Computational Methods in Engineering, 10(2), 1-28.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11" tooltip="https://www.researchgate.net/figure/The-concept-of-Smoothed-Particle-Hydrodynamics_fig2_311168449"/>
              </a:rPr>
              <a:t>https://www.researchgate.net/figure/The-concept-of-Smoothed-Particle-Hydrodynamics_fig2_311168449</a:t>
            </a:r>
          </a:p>
          <a:p>
            <a:pPr marL="519324" lvl="1" indent="-259662" algn="l">
              <a:lnSpc>
                <a:spcPts val="3367"/>
              </a:lnSpc>
              <a:buFont typeface="Arial"/>
              <a:buChar char="•"/>
            </a:pPr>
            <a:r>
              <a:rPr lang="en-US" sz="2405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[9] Wikipedia. (s.f.). LMC N49. Recuperado de </a:t>
            </a:r>
            <a:r>
              <a:rPr lang="en-US" sz="2405" b="1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  <a:hlinkClick r:id="rId12" tooltip="https://en.wikipedia.org/wiki/LMC_N49"/>
              </a:rPr>
              <a:t>https://en.wikipedia.org/wiki/LMC_N49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" y="1215691"/>
            <a:ext cx="17830797" cy="9261814"/>
            <a:chOff x="0" y="0"/>
            <a:chExt cx="1097742" cy="570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7742" cy="570198"/>
            </a:xfrm>
            <a:custGeom>
              <a:avLst/>
              <a:gdLst/>
              <a:ahLst/>
              <a:cxnLst/>
              <a:rect l="l" t="t" r="r" b="b"/>
              <a:pathLst>
                <a:path w="1217197" h="1034491">
                  <a:moveTo>
                    <a:pt x="9006" y="0"/>
                  </a:moveTo>
                  <a:lnTo>
                    <a:pt x="1208191" y="0"/>
                  </a:lnTo>
                  <a:cubicBezTo>
                    <a:pt x="1210580" y="0"/>
                    <a:pt x="1212870" y="949"/>
                    <a:pt x="1214559" y="2638"/>
                  </a:cubicBezTo>
                  <a:cubicBezTo>
                    <a:pt x="1216248" y="4327"/>
                    <a:pt x="1217197" y="6618"/>
                    <a:pt x="1217197" y="9006"/>
                  </a:cubicBezTo>
                  <a:lnTo>
                    <a:pt x="1217197" y="1025485"/>
                  </a:lnTo>
                  <a:cubicBezTo>
                    <a:pt x="1217197" y="1030459"/>
                    <a:pt x="1213165" y="1034491"/>
                    <a:pt x="1208191" y="1034491"/>
                  </a:cubicBezTo>
                  <a:lnTo>
                    <a:pt x="9006" y="1034491"/>
                  </a:lnTo>
                  <a:cubicBezTo>
                    <a:pt x="6618" y="1034491"/>
                    <a:pt x="4327" y="1033542"/>
                    <a:pt x="2638" y="1031853"/>
                  </a:cubicBezTo>
                  <a:cubicBezTo>
                    <a:pt x="949" y="1030164"/>
                    <a:pt x="0" y="1027873"/>
                    <a:pt x="0" y="1025485"/>
                  </a:cubicBezTo>
                  <a:lnTo>
                    <a:pt x="0" y="9006"/>
                  </a:lnTo>
                  <a:cubicBezTo>
                    <a:pt x="0" y="4032"/>
                    <a:pt x="4032" y="0"/>
                    <a:pt x="9006" y="0"/>
                  </a:cubicBezTo>
                  <a:close/>
                </a:path>
              </a:pathLst>
            </a:custGeom>
            <a:blipFill>
              <a:blip r:embed="rId2">
                <a:alphaModFix amt="10999"/>
              </a:blip>
              <a:srcRect/>
              <a:stretch>
                <a:fillRect l="-23090" t="-1" r="-33972" b="-8142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0173" y="1444473"/>
            <a:ext cx="7813827" cy="6680156"/>
            <a:chOff x="0" y="0"/>
            <a:chExt cx="1588748" cy="13582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8748" cy="1358244"/>
            </a:xfrm>
            <a:custGeom>
              <a:avLst/>
              <a:gdLst/>
              <a:ahLst/>
              <a:cxnLst/>
              <a:rect l="l" t="t" r="r" b="b"/>
              <a:pathLst>
                <a:path w="1588748" h="1358244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327529"/>
                  </a:lnTo>
                  <a:cubicBezTo>
                    <a:pt x="1588748" y="1335675"/>
                    <a:pt x="1585512" y="1343488"/>
                    <a:pt x="1579752" y="1349248"/>
                  </a:cubicBezTo>
                  <a:cubicBezTo>
                    <a:pt x="1573991" y="1355008"/>
                    <a:pt x="1566179" y="1358244"/>
                    <a:pt x="1558033" y="1358244"/>
                  </a:cubicBezTo>
                  <a:lnTo>
                    <a:pt x="30715" y="1358244"/>
                  </a:lnTo>
                  <a:cubicBezTo>
                    <a:pt x="13751" y="1358244"/>
                    <a:pt x="0" y="1344492"/>
                    <a:pt x="0" y="1327529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88748" cy="1396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74264" y="1850812"/>
            <a:ext cx="5846219" cy="5867478"/>
          </a:xfrm>
          <a:custGeom>
            <a:avLst/>
            <a:gdLst/>
            <a:ahLst/>
            <a:cxnLst/>
            <a:rect l="l" t="t" r="r" b="b"/>
            <a:pathLst>
              <a:path w="5846219" h="5867478">
                <a:moveTo>
                  <a:pt x="0" y="0"/>
                </a:moveTo>
                <a:lnTo>
                  <a:pt x="5846219" y="0"/>
                </a:lnTo>
                <a:lnTo>
                  <a:pt x="5846219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184094" y="2429775"/>
            <a:ext cx="472513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808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INDICE</a:t>
            </a:r>
            <a:endParaRPr lang="en-US" sz="6500" b="1" dirty="0">
              <a:solidFill>
                <a:srgbClr val="FA00FF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81053" y="4072420"/>
            <a:ext cx="6919020" cy="28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Supernovas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Motivación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Prueba del código</a:t>
            </a:r>
          </a:p>
          <a:p>
            <a:pPr marL="865841" lvl="1" indent="-432920" algn="l">
              <a:lnSpc>
                <a:spcPts val="5614"/>
              </a:lnSpc>
              <a:buFont typeface="Arial"/>
              <a:buChar char="•"/>
            </a:pPr>
            <a:r>
              <a:rPr lang="en-US" sz="4010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Simulación estrella 10M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00073" y="-38100"/>
            <a:ext cx="1587927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3278" y="7588903"/>
            <a:ext cx="7566561" cy="341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la supernova de </a:t>
            </a:r>
            <a:r>
              <a:rPr lang="en-US" sz="14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Kepler</a:t>
            </a:r>
            <a:r>
              <a:rPr lang="en-US" sz="1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(New Scientist, 2007)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7201323" y="13594"/>
            <a:ext cx="12365519" cy="123655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400" y="0"/>
                  </a:moveTo>
                  <a:lnTo>
                    <a:pt x="798400" y="0"/>
                  </a:lnTo>
                  <a:cubicBezTo>
                    <a:pt x="806353" y="0"/>
                    <a:pt x="812800" y="6447"/>
                    <a:pt x="812800" y="14400"/>
                  </a:cubicBezTo>
                  <a:lnTo>
                    <a:pt x="812800" y="798400"/>
                  </a:lnTo>
                  <a:cubicBezTo>
                    <a:pt x="812800" y="806353"/>
                    <a:pt x="806353" y="812800"/>
                    <a:pt x="798400" y="812800"/>
                  </a:cubicBezTo>
                  <a:lnTo>
                    <a:pt x="14400" y="812800"/>
                  </a:lnTo>
                  <a:cubicBezTo>
                    <a:pt x="6447" y="812800"/>
                    <a:pt x="0" y="806353"/>
                    <a:pt x="0" y="798400"/>
                  </a:cubicBezTo>
                  <a:lnTo>
                    <a:pt x="0" y="14400"/>
                  </a:lnTo>
                  <a:cubicBezTo>
                    <a:pt x="0" y="6447"/>
                    <a:pt x="6447" y="0"/>
                    <a:pt x="14400" y="0"/>
                  </a:cubicBezTo>
                  <a:close/>
                </a:path>
              </a:pathLst>
            </a:custGeom>
            <a:blipFill>
              <a:blip r:embed="rId2">
                <a:alphaModFix amt="41000"/>
              </a:blip>
              <a:stretch>
                <a:fillRect l="-33333" r="-333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44473"/>
            <a:ext cx="7813827" cy="7813827"/>
            <a:chOff x="0" y="0"/>
            <a:chExt cx="1588748" cy="1588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558033"/>
                  </a:lnTo>
                  <a:cubicBezTo>
                    <a:pt x="1588748" y="1574996"/>
                    <a:pt x="1574996" y="1588748"/>
                    <a:pt x="1558033" y="1588748"/>
                  </a:cubicBezTo>
                  <a:lnTo>
                    <a:pt x="30715" y="1588748"/>
                  </a:lnTo>
                  <a:cubicBezTo>
                    <a:pt x="22569" y="1588748"/>
                    <a:pt x="14756" y="1585512"/>
                    <a:pt x="8996" y="1579752"/>
                  </a:cubicBezTo>
                  <a:cubicBezTo>
                    <a:pt x="3236" y="1573991"/>
                    <a:pt x="0" y="1566179"/>
                    <a:pt x="0" y="1558033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37707" y="1953480"/>
            <a:ext cx="6795814" cy="679581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202" y="0"/>
                  </a:moveTo>
                  <a:lnTo>
                    <a:pt x="786598" y="0"/>
                  </a:lnTo>
                  <a:cubicBezTo>
                    <a:pt x="793547" y="0"/>
                    <a:pt x="800212" y="2761"/>
                    <a:pt x="805126" y="7674"/>
                  </a:cubicBezTo>
                  <a:cubicBezTo>
                    <a:pt x="810039" y="12588"/>
                    <a:pt x="812800" y="19253"/>
                    <a:pt x="812800" y="26202"/>
                  </a:cubicBezTo>
                  <a:lnTo>
                    <a:pt x="812800" y="786598"/>
                  </a:lnTo>
                  <a:cubicBezTo>
                    <a:pt x="812800" y="793547"/>
                    <a:pt x="810039" y="800212"/>
                    <a:pt x="805126" y="805126"/>
                  </a:cubicBezTo>
                  <a:cubicBezTo>
                    <a:pt x="800212" y="810039"/>
                    <a:pt x="793547" y="812800"/>
                    <a:pt x="786598" y="812800"/>
                  </a:cubicBezTo>
                  <a:lnTo>
                    <a:pt x="26202" y="812800"/>
                  </a:lnTo>
                  <a:cubicBezTo>
                    <a:pt x="19253" y="812800"/>
                    <a:pt x="12588" y="810039"/>
                    <a:pt x="7674" y="805126"/>
                  </a:cubicBezTo>
                  <a:cubicBezTo>
                    <a:pt x="2761" y="800212"/>
                    <a:pt x="0" y="793547"/>
                    <a:pt x="0" y="786598"/>
                  </a:cubicBezTo>
                  <a:lnTo>
                    <a:pt x="0" y="26202"/>
                  </a:lnTo>
                  <a:cubicBezTo>
                    <a:pt x="0" y="19253"/>
                    <a:pt x="2761" y="12588"/>
                    <a:pt x="7674" y="7674"/>
                  </a:cubicBezTo>
                  <a:cubicBezTo>
                    <a:pt x="12588" y="2761"/>
                    <a:pt x="19253" y="0"/>
                    <a:pt x="26202" y="0"/>
                  </a:cubicBezTo>
                  <a:close/>
                </a:path>
              </a:pathLst>
            </a:custGeom>
            <a:blipFill>
              <a:blip r:embed="rId3"/>
              <a:stretch>
                <a:fillRect t="-3908" b="-390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93331" y="4040213"/>
            <a:ext cx="7419313" cy="272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1"/>
              </a:lnSpc>
            </a:pPr>
            <a:r>
              <a:rPr lang="en-US" sz="852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D41AB9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¿QUÉ ES  UNA  SUPER NOVA?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9566" y="8644723"/>
            <a:ext cx="829209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la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nebulosa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Helix, NGC </a:t>
            </a:r>
            <a:r>
              <a:rPr lang="en-US" sz="16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7293 o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nebulosa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ojo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Dios (Wikipedia,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s.f.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52174"/>
            <a:ext cx="7668288" cy="8180011"/>
            <a:chOff x="0" y="0"/>
            <a:chExt cx="1559156" cy="1663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9156" cy="1663202"/>
            </a:xfrm>
            <a:custGeom>
              <a:avLst/>
              <a:gdLst/>
              <a:ahLst/>
              <a:cxnLst/>
              <a:rect l="l" t="t" r="r" b="b"/>
              <a:pathLst>
                <a:path w="1559156" h="1663202">
                  <a:moveTo>
                    <a:pt x="31298" y="0"/>
                  </a:moveTo>
                  <a:lnTo>
                    <a:pt x="1527858" y="0"/>
                  </a:lnTo>
                  <a:cubicBezTo>
                    <a:pt x="1536159" y="0"/>
                    <a:pt x="1544120" y="3297"/>
                    <a:pt x="1549989" y="9167"/>
                  </a:cubicBezTo>
                  <a:cubicBezTo>
                    <a:pt x="1555859" y="15036"/>
                    <a:pt x="1559156" y="22997"/>
                    <a:pt x="1559156" y="31298"/>
                  </a:cubicBezTo>
                  <a:lnTo>
                    <a:pt x="1559156" y="1631904"/>
                  </a:lnTo>
                  <a:cubicBezTo>
                    <a:pt x="1559156" y="1649190"/>
                    <a:pt x="1545144" y="1663202"/>
                    <a:pt x="1527858" y="1663202"/>
                  </a:cubicBezTo>
                  <a:lnTo>
                    <a:pt x="31298" y="1663202"/>
                  </a:lnTo>
                  <a:cubicBezTo>
                    <a:pt x="14012" y="1663202"/>
                    <a:pt x="0" y="1649190"/>
                    <a:pt x="0" y="1631904"/>
                  </a:cubicBezTo>
                  <a:lnTo>
                    <a:pt x="0" y="31298"/>
                  </a:lnTo>
                  <a:cubicBezTo>
                    <a:pt x="0" y="14012"/>
                    <a:pt x="14012" y="0"/>
                    <a:pt x="31298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9156" cy="1701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48076" y="2461226"/>
            <a:ext cx="7695537" cy="6493201"/>
            <a:chOff x="0" y="0"/>
            <a:chExt cx="1564696" cy="1320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4696" cy="1320231"/>
            </a:xfrm>
            <a:custGeom>
              <a:avLst/>
              <a:gdLst/>
              <a:ahLst/>
              <a:cxnLst/>
              <a:rect l="l" t="t" r="r" b="b"/>
              <a:pathLst>
                <a:path w="1564696" h="1320231">
                  <a:moveTo>
                    <a:pt x="31187" y="0"/>
                  </a:moveTo>
                  <a:lnTo>
                    <a:pt x="1533510" y="0"/>
                  </a:lnTo>
                  <a:cubicBezTo>
                    <a:pt x="1541781" y="0"/>
                    <a:pt x="1549713" y="3286"/>
                    <a:pt x="1555562" y="9134"/>
                  </a:cubicBezTo>
                  <a:cubicBezTo>
                    <a:pt x="1561411" y="14983"/>
                    <a:pt x="1564696" y="22916"/>
                    <a:pt x="1564696" y="31187"/>
                  </a:cubicBezTo>
                  <a:lnTo>
                    <a:pt x="1564696" y="1289044"/>
                  </a:lnTo>
                  <a:cubicBezTo>
                    <a:pt x="1564696" y="1306269"/>
                    <a:pt x="1550734" y="1320231"/>
                    <a:pt x="1533510" y="1320231"/>
                  </a:cubicBezTo>
                  <a:lnTo>
                    <a:pt x="31187" y="1320231"/>
                  </a:lnTo>
                  <a:cubicBezTo>
                    <a:pt x="13963" y="1320231"/>
                    <a:pt x="0" y="1306269"/>
                    <a:pt x="0" y="1289044"/>
                  </a:cubicBezTo>
                  <a:lnTo>
                    <a:pt x="0" y="31187"/>
                  </a:lnTo>
                  <a:cubicBezTo>
                    <a:pt x="0" y="13963"/>
                    <a:pt x="13963" y="0"/>
                    <a:pt x="31187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64696" cy="1358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79788" y="2786579"/>
            <a:ext cx="6479791" cy="5711202"/>
          </a:xfrm>
          <a:custGeom>
            <a:avLst/>
            <a:gdLst/>
            <a:ahLst/>
            <a:cxnLst/>
            <a:rect l="l" t="t" r="r" b="b"/>
            <a:pathLst>
              <a:path w="6479791" h="5711202">
                <a:moveTo>
                  <a:pt x="0" y="0"/>
                </a:moveTo>
                <a:lnTo>
                  <a:pt x="6479791" y="0"/>
                </a:lnTo>
                <a:lnTo>
                  <a:pt x="6479791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74088" y="3344954"/>
            <a:ext cx="6534069" cy="4900552"/>
          </a:xfrm>
          <a:custGeom>
            <a:avLst/>
            <a:gdLst/>
            <a:ahLst/>
            <a:cxnLst/>
            <a:rect l="l" t="t" r="r" b="b"/>
            <a:pathLst>
              <a:path w="6534069" h="4900552">
                <a:moveTo>
                  <a:pt x="0" y="0"/>
                </a:moveTo>
                <a:lnTo>
                  <a:pt x="6534069" y="0"/>
                </a:lnTo>
                <a:lnTo>
                  <a:pt x="6534069" y="4900552"/>
                </a:lnTo>
                <a:lnTo>
                  <a:pt x="0" y="4900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02641" y="133300"/>
            <a:ext cx="12109483" cy="127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¿QUÉ ES  UNA  SUPER NOVA?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401" y="5463051"/>
            <a:ext cx="176178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A00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Ia</a:t>
            </a:r>
            <a:endParaRPr lang="en-US" sz="9200" b="1" dirty="0">
              <a:solidFill>
                <a:srgbClr val="FA00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90453" y="5179937"/>
            <a:ext cx="1196883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A00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8914" y="8417198"/>
            <a:ext cx="5960431" cy="312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supernova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Tipo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 (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Villar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2015)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8000" y="8079771"/>
            <a:ext cx="578197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supernova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Tipo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II" (Zamora, 2020)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65667" y="7658911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1265" y="1457110"/>
            <a:ext cx="15444314" cy="7813827"/>
            <a:chOff x="0" y="0"/>
            <a:chExt cx="3140218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0218" cy="1588748"/>
            </a:xfrm>
            <a:custGeom>
              <a:avLst/>
              <a:gdLst/>
              <a:ahLst/>
              <a:cxnLst/>
              <a:rect l="l" t="t" r="r" b="b"/>
              <a:pathLst>
                <a:path w="3140218" h="1588748">
                  <a:moveTo>
                    <a:pt x="15540" y="0"/>
                  </a:moveTo>
                  <a:lnTo>
                    <a:pt x="3124678" y="0"/>
                  </a:lnTo>
                  <a:cubicBezTo>
                    <a:pt x="3128800" y="0"/>
                    <a:pt x="3132752" y="1637"/>
                    <a:pt x="3135666" y="4551"/>
                  </a:cubicBezTo>
                  <a:cubicBezTo>
                    <a:pt x="3138581" y="7466"/>
                    <a:pt x="3140218" y="11418"/>
                    <a:pt x="3140218" y="15540"/>
                  </a:cubicBezTo>
                  <a:lnTo>
                    <a:pt x="3140218" y="1573208"/>
                  </a:lnTo>
                  <a:cubicBezTo>
                    <a:pt x="3140218" y="1581790"/>
                    <a:pt x="3133260" y="1588748"/>
                    <a:pt x="3124678" y="1588748"/>
                  </a:cubicBezTo>
                  <a:lnTo>
                    <a:pt x="15540" y="1588748"/>
                  </a:lnTo>
                  <a:cubicBezTo>
                    <a:pt x="11418" y="1588748"/>
                    <a:pt x="7466" y="1587110"/>
                    <a:pt x="4551" y="1584196"/>
                  </a:cubicBezTo>
                  <a:cubicBezTo>
                    <a:pt x="1637" y="1581282"/>
                    <a:pt x="0" y="1577329"/>
                    <a:pt x="0" y="1573208"/>
                  </a:cubicBezTo>
                  <a:lnTo>
                    <a:pt x="0" y="15540"/>
                  </a:lnTo>
                  <a:cubicBezTo>
                    <a:pt x="0" y="11418"/>
                    <a:pt x="1637" y="7466"/>
                    <a:pt x="4551" y="4551"/>
                  </a:cubicBezTo>
                  <a:cubicBezTo>
                    <a:pt x="7466" y="1637"/>
                    <a:pt x="11418" y="0"/>
                    <a:pt x="15540" y="0"/>
                  </a:cubicBezTo>
                  <a:close/>
                </a:path>
              </a:pathLst>
            </a:custGeom>
            <a:solidFill>
              <a:srgbClr val="FA00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4021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1169" y="2093923"/>
            <a:ext cx="14519376" cy="6987450"/>
          </a:xfrm>
          <a:custGeom>
            <a:avLst/>
            <a:gdLst/>
            <a:ahLst/>
            <a:cxnLst/>
            <a:rect l="l" t="t" r="r" b="b"/>
            <a:pathLst>
              <a:path w="14519376" h="6987450">
                <a:moveTo>
                  <a:pt x="0" y="0"/>
                </a:moveTo>
                <a:lnTo>
                  <a:pt x="14519376" y="0"/>
                </a:lnTo>
                <a:lnTo>
                  <a:pt x="14519376" y="6987450"/>
                </a:lnTo>
                <a:lnTo>
                  <a:pt x="0" y="6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02641" y="133300"/>
            <a:ext cx="12109483" cy="127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SUPER NOVA TIPO II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0177" y="9027908"/>
            <a:ext cx="7881431" cy="312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ciclo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vida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estrella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 (da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Silveira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2011)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2253660" y="-1142371"/>
            <a:ext cx="15732214" cy="157322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318" y="0"/>
                  </a:moveTo>
                  <a:lnTo>
                    <a:pt x="801482" y="0"/>
                  </a:lnTo>
                  <a:cubicBezTo>
                    <a:pt x="807733" y="0"/>
                    <a:pt x="812800" y="5067"/>
                    <a:pt x="812800" y="11318"/>
                  </a:cubicBezTo>
                  <a:lnTo>
                    <a:pt x="812800" y="801482"/>
                  </a:lnTo>
                  <a:cubicBezTo>
                    <a:pt x="812800" y="807733"/>
                    <a:pt x="807733" y="812800"/>
                    <a:pt x="801482" y="812800"/>
                  </a:cubicBezTo>
                  <a:lnTo>
                    <a:pt x="11318" y="812800"/>
                  </a:lnTo>
                  <a:cubicBezTo>
                    <a:pt x="5067" y="812800"/>
                    <a:pt x="0" y="807733"/>
                    <a:pt x="0" y="801482"/>
                  </a:cubicBezTo>
                  <a:lnTo>
                    <a:pt x="0" y="11318"/>
                  </a:lnTo>
                  <a:cubicBezTo>
                    <a:pt x="0" y="5067"/>
                    <a:pt x="5067" y="0"/>
                    <a:pt x="11318" y="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33333" r="-333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4167" y="1546916"/>
            <a:ext cx="6032276" cy="6032276"/>
            <a:chOff x="0" y="0"/>
            <a:chExt cx="1588748" cy="15887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9786" y="0"/>
                  </a:moveTo>
                  <a:lnTo>
                    <a:pt x="1548962" y="0"/>
                  </a:lnTo>
                  <a:cubicBezTo>
                    <a:pt x="1570935" y="0"/>
                    <a:pt x="1588748" y="17813"/>
                    <a:pt x="1588748" y="39786"/>
                  </a:cubicBezTo>
                  <a:lnTo>
                    <a:pt x="1588748" y="1548962"/>
                  </a:lnTo>
                  <a:cubicBezTo>
                    <a:pt x="1588748" y="1570935"/>
                    <a:pt x="1570935" y="1588748"/>
                    <a:pt x="1548962" y="1588748"/>
                  </a:cubicBezTo>
                  <a:lnTo>
                    <a:pt x="39786" y="1588748"/>
                  </a:lnTo>
                  <a:cubicBezTo>
                    <a:pt x="29234" y="1588748"/>
                    <a:pt x="19114" y="1584556"/>
                    <a:pt x="11653" y="1577095"/>
                  </a:cubicBezTo>
                  <a:cubicBezTo>
                    <a:pt x="4192" y="1569633"/>
                    <a:pt x="0" y="1559514"/>
                    <a:pt x="0" y="1548962"/>
                  </a:cubicBezTo>
                  <a:lnTo>
                    <a:pt x="0" y="39786"/>
                  </a:lnTo>
                  <a:cubicBezTo>
                    <a:pt x="0" y="17813"/>
                    <a:pt x="17813" y="0"/>
                    <a:pt x="3978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32865" y="1509626"/>
            <a:ext cx="6032276" cy="6032276"/>
            <a:chOff x="0" y="0"/>
            <a:chExt cx="1588748" cy="1588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8748" cy="1588748"/>
            </a:xfrm>
            <a:custGeom>
              <a:avLst/>
              <a:gdLst/>
              <a:ahLst/>
              <a:cxnLst/>
              <a:rect l="l" t="t" r="r" b="b"/>
              <a:pathLst>
                <a:path w="1588748" h="1588748">
                  <a:moveTo>
                    <a:pt x="39786" y="0"/>
                  </a:moveTo>
                  <a:lnTo>
                    <a:pt x="1548962" y="0"/>
                  </a:lnTo>
                  <a:cubicBezTo>
                    <a:pt x="1570935" y="0"/>
                    <a:pt x="1588748" y="17813"/>
                    <a:pt x="1588748" y="39786"/>
                  </a:cubicBezTo>
                  <a:lnTo>
                    <a:pt x="1588748" y="1548962"/>
                  </a:lnTo>
                  <a:cubicBezTo>
                    <a:pt x="1588748" y="1570935"/>
                    <a:pt x="1570935" y="1588748"/>
                    <a:pt x="1548962" y="1588748"/>
                  </a:cubicBezTo>
                  <a:lnTo>
                    <a:pt x="39786" y="1588748"/>
                  </a:lnTo>
                  <a:cubicBezTo>
                    <a:pt x="29234" y="1588748"/>
                    <a:pt x="19114" y="1584556"/>
                    <a:pt x="11653" y="1577095"/>
                  </a:cubicBezTo>
                  <a:cubicBezTo>
                    <a:pt x="4192" y="1569633"/>
                    <a:pt x="0" y="1559514"/>
                    <a:pt x="0" y="1548962"/>
                  </a:cubicBezTo>
                  <a:lnTo>
                    <a:pt x="0" y="39786"/>
                  </a:lnTo>
                  <a:cubicBezTo>
                    <a:pt x="0" y="17813"/>
                    <a:pt x="17813" y="0"/>
                    <a:pt x="3978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88748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138679" y="3167164"/>
            <a:ext cx="10223303" cy="3271457"/>
          </a:xfrm>
          <a:custGeom>
            <a:avLst/>
            <a:gdLst/>
            <a:ahLst/>
            <a:cxnLst/>
            <a:rect l="l" t="t" r="r" b="b"/>
            <a:pathLst>
              <a:path w="10223303" h="3271457">
                <a:moveTo>
                  <a:pt x="0" y="0"/>
                </a:moveTo>
                <a:lnTo>
                  <a:pt x="10223303" y="0"/>
                </a:lnTo>
                <a:lnTo>
                  <a:pt x="10223303" y="3271457"/>
                </a:lnTo>
                <a:lnTo>
                  <a:pt x="0" y="3271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-55676" y="3359188"/>
            <a:ext cx="7480855" cy="4984120"/>
          </a:xfrm>
          <a:custGeom>
            <a:avLst/>
            <a:gdLst/>
            <a:ahLst/>
            <a:cxnLst/>
            <a:rect l="l" t="t" r="r" b="b"/>
            <a:pathLst>
              <a:path w="7480855" h="4984120">
                <a:moveTo>
                  <a:pt x="0" y="0"/>
                </a:moveTo>
                <a:lnTo>
                  <a:pt x="7480855" y="0"/>
                </a:lnTo>
                <a:lnTo>
                  <a:pt x="7480855" y="4984119"/>
                </a:lnTo>
                <a:lnTo>
                  <a:pt x="0" y="4984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30505" y="682609"/>
            <a:ext cx="4508492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MOTIVACIÓN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91445" y="2416290"/>
            <a:ext cx="1379191" cy="7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6"/>
              </a:lnSpc>
              <a:spcBef>
                <a:spcPct val="0"/>
              </a:spcBef>
            </a:pPr>
            <a:r>
              <a:rPr lang="en-US" sz="43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423" y="9438126"/>
            <a:ext cx="6360183" cy="296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una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impresión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artística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1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</a:t>
            </a: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explosión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una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100" dirty="0" smtClean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supernova“ (</a:t>
            </a:r>
            <a:r>
              <a:rPr lang="en-US" sz="1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Physics World, 2010)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13234" y="6355932"/>
            <a:ext cx="973633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simulación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3D de las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explosiones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supernovas" (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Universitam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2010)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261950">
            <a:off x="3729669" y="-591643"/>
            <a:ext cx="14744026" cy="147440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077" y="0"/>
                  </a:moveTo>
                  <a:lnTo>
                    <a:pt x="800723" y="0"/>
                  </a:lnTo>
                  <a:cubicBezTo>
                    <a:pt x="803926" y="0"/>
                    <a:pt x="806998" y="1272"/>
                    <a:pt x="809263" y="3537"/>
                  </a:cubicBezTo>
                  <a:cubicBezTo>
                    <a:pt x="811528" y="5802"/>
                    <a:pt x="812800" y="8874"/>
                    <a:pt x="812800" y="12077"/>
                  </a:cubicBezTo>
                  <a:lnTo>
                    <a:pt x="812800" y="800723"/>
                  </a:lnTo>
                  <a:cubicBezTo>
                    <a:pt x="812800" y="803926"/>
                    <a:pt x="811528" y="806998"/>
                    <a:pt x="809263" y="809263"/>
                  </a:cubicBezTo>
                  <a:cubicBezTo>
                    <a:pt x="806998" y="811528"/>
                    <a:pt x="803926" y="812800"/>
                    <a:pt x="800723" y="812800"/>
                  </a:cubicBezTo>
                  <a:lnTo>
                    <a:pt x="12077" y="812800"/>
                  </a:lnTo>
                  <a:cubicBezTo>
                    <a:pt x="8874" y="812800"/>
                    <a:pt x="5802" y="811528"/>
                    <a:pt x="3537" y="809263"/>
                  </a:cubicBezTo>
                  <a:cubicBezTo>
                    <a:pt x="1272" y="806998"/>
                    <a:pt x="0" y="803926"/>
                    <a:pt x="0" y="800723"/>
                  </a:cubicBezTo>
                  <a:lnTo>
                    <a:pt x="0" y="12077"/>
                  </a:lnTo>
                  <a:cubicBezTo>
                    <a:pt x="0" y="8874"/>
                    <a:pt x="1272" y="5802"/>
                    <a:pt x="3537" y="3537"/>
                  </a:cubicBezTo>
                  <a:cubicBezTo>
                    <a:pt x="5802" y="1272"/>
                    <a:pt x="8874" y="0"/>
                    <a:pt x="12077" y="0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33333" r="-3333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639318"/>
            <a:ext cx="6682281" cy="7076726"/>
            <a:chOff x="0" y="0"/>
            <a:chExt cx="1759942" cy="1863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9942" cy="1863829"/>
            </a:xfrm>
            <a:custGeom>
              <a:avLst/>
              <a:gdLst/>
              <a:ahLst/>
              <a:cxnLst/>
              <a:rect l="l" t="t" r="r" b="b"/>
              <a:pathLst>
                <a:path w="1759942" h="1863829">
                  <a:moveTo>
                    <a:pt x="35916" y="0"/>
                  </a:moveTo>
                  <a:lnTo>
                    <a:pt x="1724027" y="0"/>
                  </a:lnTo>
                  <a:cubicBezTo>
                    <a:pt x="1733552" y="0"/>
                    <a:pt x="1742687" y="3784"/>
                    <a:pt x="1749423" y="10519"/>
                  </a:cubicBezTo>
                  <a:cubicBezTo>
                    <a:pt x="1756159" y="17255"/>
                    <a:pt x="1759942" y="26390"/>
                    <a:pt x="1759942" y="35916"/>
                  </a:cubicBezTo>
                  <a:lnTo>
                    <a:pt x="1759942" y="1827913"/>
                  </a:lnTo>
                  <a:cubicBezTo>
                    <a:pt x="1759942" y="1837439"/>
                    <a:pt x="1756159" y="1846574"/>
                    <a:pt x="1749423" y="1853310"/>
                  </a:cubicBezTo>
                  <a:cubicBezTo>
                    <a:pt x="1742687" y="1860045"/>
                    <a:pt x="1733552" y="1863829"/>
                    <a:pt x="1724027" y="1863829"/>
                  </a:cubicBezTo>
                  <a:lnTo>
                    <a:pt x="35916" y="1863829"/>
                  </a:lnTo>
                  <a:cubicBezTo>
                    <a:pt x="26390" y="1863829"/>
                    <a:pt x="17255" y="1860045"/>
                    <a:pt x="10519" y="1853310"/>
                  </a:cubicBezTo>
                  <a:cubicBezTo>
                    <a:pt x="3784" y="1846574"/>
                    <a:pt x="0" y="1837439"/>
                    <a:pt x="0" y="1827913"/>
                  </a:cubicBezTo>
                  <a:lnTo>
                    <a:pt x="0" y="35916"/>
                  </a:lnTo>
                  <a:cubicBezTo>
                    <a:pt x="0" y="26390"/>
                    <a:pt x="3784" y="17255"/>
                    <a:pt x="10519" y="10519"/>
                  </a:cubicBezTo>
                  <a:cubicBezTo>
                    <a:pt x="17255" y="3784"/>
                    <a:pt x="26390" y="0"/>
                    <a:pt x="35916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59942" cy="190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70983" y="2328606"/>
            <a:ext cx="10223926" cy="3504182"/>
            <a:chOff x="0" y="0"/>
            <a:chExt cx="2692721" cy="9229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2721" cy="922912"/>
            </a:xfrm>
            <a:custGeom>
              <a:avLst/>
              <a:gdLst/>
              <a:ahLst/>
              <a:cxnLst/>
              <a:rect l="l" t="t" r="r" b="b"/>
              <a:pathLst>
                <a:path w="2692721" h="922912">
                  <a:moveTo>
                    <a:pt x="23474" y="0"/>
                  </a:moveTo>
                  <a:lnTo>
                    <a:pt x="2669247" y="0"/>
                  </a:lnTo>
                  <a:cubicBezTo>
                    <a:pt x="2682211" y="0"/>
                    <a:pt x="2692721" y="10510"/>
                    <a:pt x="2692721" y="23474"/>
                  </a:cubicBezTo>
                  <a:lnTo>
                    <a:pt x="2692721" y="899438"/>
                  </a:lnTo>
                  <a:cubicBezTo>
                    <a:pt x="2692721" y="905663"/>
                    <a:pt x="2690248" y="911634"/>
                    <a:pt x="2685846" y="916037"/>
                  </a:cubicBezTo>
                  <a:cubicBezTo>
                    <a:pt x="2681443" y="920439"/>
                    <a:pt x="2675473" y="922912"/>
                    <a:pt x="2669247" y="922912"/>
                  </a:cubicBezTo>
                  <a:lnTo>
                    <a:pt x="23474" y="922912"/>
                  </a:lnTo>
                  <a:cubicBezTo>
                    <a:pt x="17249" y="922912"/>
                    <a:pt x="11278" y="920439"/>
                    <a:pt x="6875" y="916037"/>
                  </a:cubicBezTo>
                  <a:cubicBezTo>
                    <a:pt x="2473" y="911634"/>
                    <a:pt x="0" y="905663"/>
                    <a:pt x="0" y="899438"/>
                  </a:cubicBezTo>
                  <a:lnTo>
                    <a:pt x="0" y="23474"/>
                  </a:lnTo>
                  <a:cubicBezTo>
                    <a:pt x="0" y="17249"/>
                    <a:pt x="2473" y="11278"/>
                    <a:pt x="6875" y="6875"/>
                  </a:cubicBezTo>
                  <a:cubicBezTo>
                    <a:pt x="11278" y="2473"/>
                    <a:pt x="17249" y="0"/>
                    <a:pt x="2347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2721" cy="961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26311" y="1978413"/>
            <a:ext cx="5229660" cy="5734455"/>
          </a:xfrm>
          <a:custGeom>
            <a:avLst/>
            <a:gdLst/>
            <a:ahLst/>
            <a:cxnLst/>
            <a:rect l="l" t="t" r="r" b="b"/>
            <a:pathLst>
              <a:path w="5229660" h="5734455">
                <a:moveTo>
                  <a:pt x="0" y="0"/>
                </a:moveTo>
                <a:lnTo>
                  <a:pt x="5229659" y="0"/>
                </a:lnTo>
                <a:lnTo>
                  <a:pt x="5229659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793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10541" y="2539043"/>
            <a:ext cx="11301259" cy="3093720"/>
          </a:xfrm>
          <a:custGeom>
            <a:avLst/>
            <a:gdLst/>
            <a:ahLst/>
            <a:cxnLst/>
            <a:rect l="l" t="t" r="r" b="b"/>
            <a:pathLst>
              <a:path w="11301259" h="3093720">
                <a:moveTo>
                  <a:pt x="0" y="0"/>
                </a:moveTo>
                <a:lnTo>
                  <a:pt x="11301259" y="0"/>
                </a:lnTo>
                <a:lnTo>
                  <a:pt x="11301259" y="3093720"/>
                </a:lnTo>
                <a:lnTo>
                  <a:pt x="0" y="3093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61590" y="6799420"/>
            <a:ext cx="7370562" cy="1684700"/>
          </a:xfrm>
          <a:custGeom>
            <a:avLst/>
            <a:gdLst/>
            <a:ahLst/>
            <a:cxnLst/>
            <a:rect l="l" t="t" r="r" b="b"/>
            <a:pathLst>
              <a:path w="7370562" h="1684700">
                <a:moveTo>
                  <a:pt x="0" y="0"/>
                </a:moveTo>
                <a:lnTo>
                  <a:pt x="7370561" y="0"/>
                </a:lnTo>
                <a:lnTo>
                  <a:pt x="7370561" y="1684699"/>
                </a:lnTo>
                <a:lnTo>
                  <a:pt x="0" y="1684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60605" y="537322"/>
            <a:ext cx="15971358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A SMOOTHED PARTICLE HYDRODYNAMICS (SPH)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58976" y="5801168"/>
            <a:ext cx="8306572" cy="30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Concepto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la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Hidrodinámica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Partículas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Suavizadas</a:t>
            </a:r>
            <a:r>
              <a:rPr lang="en-US" sz="1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(Liu &amp; Liu, 2003).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0605" y="7684293"/>
            <a:ext cx="5195365" cy="79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54"/>
              </a:lnSpc>
              <a:spcBef>
                <a:spcPct val="0"/>
              </a:spcBef>
            </a:pPr>
            <a:r>
              <a:rPr lang="en-US" sz="153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Esquema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método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basado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partículas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simétricas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just">
              <a:lnSpc>
                <a:spcPts val="2154"/>
              </a:lnSpc>
              <a:spcBef>
                <a:spcPct val="0"/>
              </a:spcBef>
            </a:pP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Hidrodinámica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Partículas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Suavizadas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(SPH)"</a:t>
            </a:r>
          </a:p>
          <a:p>
            <a:pPr algn="just">
              <a:lnSpc>
                <a:spcPts val="2154"/>
              </a:lnSpc>
              <a:spcBef>
                <a:spcPct val="0"/>
              </a:spcBef>
            </a:pP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Shadloo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Oger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&amp; </a:t>
            </a:r>
            <a:r>
              <a:rPr lang="en-US" sz="153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Botia</a:t>
            </a:r>
            <a:r>
              <a:rPr lang="en-US" sz="153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-Vera, 2016).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7341" y="9552595"/>
            <a:ext cx="12493830" cy="573776"/>
            <a:chOff x="0" y="0"/>
            <a:chExt cx="3290556" cy="1511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90556" cy="151118"/>
            </a:xfrm>
            <a:custGeom>
              <a:avLst/>
              <a:gdLst/>
              <a:ahLst/>
              <a:cxnLst/>
              <a:rect l="l" t="t" r="r" b="b"/>
              <a:pathLst>
                <a:path w="3290556" h="151118">
                  <a:moveTo>
                    <a:pt x="19209" y="0"/>
                  </a:moveTo>
                  <a:lnTo>
                    <a:pt x="3271347" y="0"/>
                  </a:lnTo>
                  <a:cubicBezTo>
                    <a:pt x="3281956" y="0"/>
                    <a:pt x="3290556" y="8600"/>
                    <a:pt x="3290556" y="19209"/>
                  </a:cubicBezTo>
                  <a:lnTo>
                    <a:pt x="3290556" y="131909"/>
                  </a:lnTo>
                  <a:cubicBezTo>
                    <a:pt x="3290556" y="137003"/>
                    <a:pt x="3288532" y="141889"/>
                    <a:pt x="3284930" y="145492"/>
                  </a:cubicBezTo>
                  <a:cubicBezTo>
                    <a:pt x="3281327" y="149094"/>
                    <a:pt x="3276441" y="151118"/>
                    <a:pt x="3271347" y="151118"/>
                  </a:cubicBezTo>
                  <a:lnTo>
                    <a:pt x="19209" y="151118"/>
                  </a:lnTo>
                  <a:cubicBezTo>
                    <a:pt x="8600" y="151118"/>
                    <a:pt x="0" y="142518"/>
                    <a:pt x="0" y="131909"/>
                  </a:cubicBezTo>
                  <a:lnTo>
                    <a:pt x="0" y="19209"/>
                  </a:lnTo>
                  <a:cubicBezTo>
                    <a:pt x="0" y="14115"/>
                    <a:pt x="2024" y="9229"/>
                    <a:pt x="5626" y="5626"/>
                  </a:cubicBezTo>
                  <a:cubicBezTo>
                    <a:pt x="9229" y="2024"/>
                    <a:pt x="14115" y="0"/>
                    <a:pt x="19209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290556" cy="189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513315" y="556372"/>
            <a:ext cx="4793320" cy="45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850" b="1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1315" y="9672523"/>
            <a:ext cx="1168970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"Smoothed Particle Hydrodynamics (SPH): An Overview and Recent Developments" (Liu &amp; Liu, 2003).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2996" y="9618202"/>
            <a:ext cx="4793320" cy="45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850" b="1" dirty="0">
                <a:solidFill>
                  <a:srgbClr val="FA00FF"/>
                </a:solidFill>
                <a:latin typeface="Antonio Bold"/>
                <a:ea typeface="Antonio Bold"/>
                <a:cs typeface="Antonio Bold"/>
                <a:sym typeface="Antonio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5881" y="2241114"/>
            <a:ext cx="7813827" cy="842864"/>
            <a:chOff x="0" y="0"/>
            <a:chExt cx="1588748" cy="1713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8748" cy="171375"/>
            </a:xfrm>
            <a:custGeom>
              <a:avLst/>
              <a:gdLst/>
              <a:ahLst/>
              <a:cxnLst/>
              <a:rect l="l" t="t" r="r" b="b"/>
              <a:pathLst>
                <a:path w="1588748" h="171375">
                  <a:moveTo>
                    <a:pt x="30715" y="0"/>
                  </a:moveTo>
                  <a:lnTo>
                    <a:pt x="1558033" y="0"/>
                  </a:lnTo>
                  <a:cubicBezTo>
                    <a:pt x="1574996" y="0"/>
                    <a:pt x="1588748" y="13751"/>
                    <a:pt x="1588748" y="30715"/>
                  </a:cubicBezTo>
                  <a:lnTo>
                    <a:pt x="1588748" y="140661"/>
                  </a:lnTo>
                  <a:cubicBezTo>
                    <a:pt x="1588748" y="148807"/>
                    <a:pt x="1585512" y="156619"/>
                    <a:pt x="1579752" y="162379"/>
                  </a:cubicBezTo>
                  <a:cubicBezTo>
                    <a:pt x="1573991" y="168139"/>
                    <a:pt x="1566179" y="171375"/>
                    <a:pt x="1558033" y="171375"/>
                  </a:cubicBezTo>
                  <a:lnTo>
                    <a:pt x="30715" y="171375"/>
                  </a:lnTo>
                  <a:cubicBezTo>
                    <a:pt x="13751" y="171375"/>
                    <a:pt x="0" y="157624"/>
                    <a:pt x="0" y="140661"/>
                  </a:cubicBezTo>
                  <a:lnTo>
                    <a:pt x="0" y="30715"/>
                  </a:lnTo>
                  <a:cubicBezTo>
                    <a:pt x="0" y="13751"/>
                    <a:pt x="13751" y="0"/>
                    <a:pt x="30715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88748" cy="20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933" y="-1371603"/>
            <a:ext cx="16561270" cy="11658603"/>
            <a:chOff x="0" y="0"/>
            <a:chExt cx="812800" cy="5721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72185"/>
            </a:xfrm>
            <a:custGeom>
              <a:avLst/>
              <a:gdLst/>
              <a:ahLst/>
              <a:cxnLst/>
              <a:rect l="l" t="t" r="r" b="b"/>
              <a:pathLst>
                <a:path w="812800" h="1034696">
                  <a:moveTo>
                    <a:pt x="10752" y="0"/>
                  </a:moveTo>
                  <a:lnTo>
                    <a:pt x="802048" y="0"/>
                  </a:lnTo>
                  <a:cubicBezTo>
                    <a:pt x="807986" y="0"/>
                    <a:pt x="812800" y="4814"/>
                    <a:pt x="812800" y="10752"/>
                  </a:cubicBezTo>
                  <a:lnTo>
                    <a:pt x="812800" y="1023944"/>
                  </a:lnTo>
                  <a:cubicBezTo>
                    <a:pt x="812800" y="1029882"/>
                    <a:pt x="807986" y="1034696"/>
                    <a:pt x="802048" y="1034696"/>
                  </a:cubicBezTo>
                  <a:lnTo>
                    <a:pt x="10752" y="1034696"/>
                  </a:lnTo>
                  <a:cubicBezTo>
                    <a:pt x="4814" y="1034696"/>
                    <a:pt x="0" y="1029882"/>
                    <a:pt x="0" y="1023944"/>
                  </a:cubicBezTo>
                  <a:lnTo>
                    <a:pt x="0" y="10752"/>
                  </a:lnTo>
                  <a:cubicBezTo>
                    <a:pt x="0" y="4814"/>
                    <a:pt x="4814" y="0"/>
                    <a:pt x="10752" y="0"/>
                  </a:cubicBezTo>
                  <a:close/>
                </a:path>
              </a:pathLst>
            </a:custGeom>
            <a:blipFill>
              <a:blip r:embed="rId2">
                <a:alphaModFix amt="28000"/>
              </a:blip>
              <a:srcRect/>
              <a:stretch>
                <a:fillRect l="-70725" r="-41441" b="-8083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568489" y="3083375"/>
            <a:ext cx="7625245" cy="2146191"/>
          </a:xfrm>
          <a:custGeom>
            <a:avLst/>
            <a:gdLst/>
            <a:ahLst/>
            <a:cxnLst/>
            <a:rect l="l" t="t" r="r" b="b"/>
            <a:pathLst>
              <a:path w="7625245" h="2146191">
                <a:moveTo>
                  <a:pt x="0" y="0"/>
                </a:moveTo>
                <a:lnTo>
                  <a:pt x="7625244" y="0"/>
                </a:lnTo>
                <a:lnTo>
                  <a:pt x="7625244" y="2146191"/>
                </a:lnTo>
                <a:lnTo>
                  <a:pt x="0" y="2146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72" r="-6053" b="-727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79162" y="6835600"/>
            <a:ext cx="3581307" cy="1371129"/>
          </a:xfrm>
          <a:custGeom>
            <a:avLst/>
            <a:gdLst/>
            <a:ahLst/>
            <a:cxnLst/>
            <a:rect l="l" t="t" r="r" b="b"/>
            <a:pathLst>
              <a:path w="3581307" h="1371129">
                <a:moveTo>
                  <a:pt x="0" y="0"/>
                </a:moveTo>
                <a:lnTo>
                  <a:pt x="3581306" y="0"/>
                </a:lnTo>
                <a:lnTo>
                  <a:pt x="3581306" y="1371128"/>
                </a:lnTo>
                <a:lnTo>
                  <a:pt x="0" y="1371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9575" y="6781800"/>
            <a:ext cx="6813168" cy="1511672"/>
          </a:xfrm>
          <a:custGeom>
            <a:avLst/>
            <a:gdLst/>
            <a:ahLst/>
            <a:cxnLst/>
            <a:rect l="l" t="t" r="r" b="b"/>
            <a:pathLst>
              <a:path w="6813168" h="1511672">
                <a:moveTo>
                  <a:pt x="0" y="0"/>
                </a:moveTo>
                <a:lnTo>
                  <a:pt x="6813168" y="0"/>
                </a:lnTo>
                <a:lnTo>
                  <a:pt x="6813168" y="1511672"/>
                </a:lnTo>
                <a:lnTo>
                  <a:pt x="0" y="151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85134" y="6835600"/>
            <a:ext cx="4031928" cy="1457872"/>
          </a:xfrm>
          <a:custGeom>
            <a:avLst/>
            <a:gdLst/>
            <a:ahLst/>
            <a:cxnLst/>
            <a:rect l="l" t="t" r="r" b="b"/>
            <a:pathLst>
              <a:path w="4031928" h="1457872">
                <a:moveTo>
                  <a:pt x="0" y="0"/>
                </a:moveTo>
                <a:lnTo>
                  <a:pt x="4031928" y="0"/>
                </a:lnTo>
                <a:lnTo>
                  <a:pt x="4031928" y="1457872"/>
                </a:lnTo>
                <a:lnTo>
                  <a:pt x="0" y="1457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64596" y="495618"/>
            <a:ext cx="7350117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IMPLEMENTACIÓN</a:t>
            </a:r>
            <a:endParaRPr lang="en-US" sz="6500" b="1" dirty="0">
              <a:solidFill>
                <a:schemeClr val="bg1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9795" y="2203014"/>
            <a:ext cx="6257946" cy="88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5534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41AB9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NAVIER-STOKES</a:t>
            </a:r>
            <a:endParaRPr lang="en-US" sz="5534" b="1" dirty="0">
              <a:solidFill>
                <a:srgbClr val="D41AB9"/>
              </a:solidFill>
              <a:latin typeface="Antonio Bold"/>
              <a:ea typeface="Antonio Bold"/>
              <a:cs typeface="Antonio Bold"/>
              <a:sym typeface="Antonio Bold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6017482" y="5337824"/>
            <a:ext cx="1691848" cy="1216160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3789195" y="5110678"/>
            <a:ext cx="1729866" cy="1161445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10743285" y="5629643"/>
            <a:ext cx="34393" cy="1041233"/>
          </a:xfrm>
          <a:prstGeom prst="line">
            <a:avLst/>
          </a:prstGeom>
          <a:ln w="38100" cap="flat">
            <a:solidFill>
              <a:srgbClr val="FA0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689572" y="8082903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Presión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9152" y="8082903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Viscosidad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02912" y="8082903"/>
            <a:ext cx="4327910" cy="108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7"/>
              </a:lnSpc>
            </a:pPr>
            <a:r>
              <a:rPr lang="en-US" sz="6362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Gravedad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519061" y="9258300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3"/>
                </a:lnTo>
                <a:lnTo>
                  <a:pt x="0" y="1072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0004C">
                <a:alpha val="100000"/>
              </a:srgbClr>
            </a:gs>
            <a:gs pos="100000">
              <a:srgbClr val="01000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4909" y="7835838"/>
            <a:ext cx="586183" cy="1422462"/>
            <a:chOff x="0" y="0"/>
            <a:chExt cx="154386" cy="374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86" cy="374640"/>
            </a:xfrm>
            <a:custGeom>
              <a:avLst/>
              <a:gdLst/>
              <a:ahLst/>
              <a:cxnLst/>
              <a:rect l="l" t="t" r="r" b="b"/>
              <a:pathLst>
                <a:path w="154386" h="374640">
                  <a:moveTo>
                    <a:pt x="77193" y="0"/>
                  </a:moveTo>
                  <a:lnTo>
                    <a:pt x="77193" y="0"/>
                  </a:lnTo>
                  <a:cubicBezTo>
                    <a:pt x="97666" y="0"/>
                    <a:pt x="117300" y="8133"/>
                    <a:pt x="131776" y="22609"/>
                  </a:cubicBezTo>
                  <a:cubicBezTo>
                    <a:pt x="146253" y="37086"/>
                    <a:pt x="154386" y="56720"/>
                    <a:pt x="154386" y="77193"/>
                  </a:cubicBezTo>
                  <a:lnTo>
                    <a:pt x="154386" y="297447"/>
                  </a:lnTo>
                  <a:cubicBezTo>
                    <a:pt x="154386" y="340080"/>
                    <a:pt x="119825" y="374640"/>
                    <a:pt x="77193" y="374640"/>
                  </a:cubicBezTo>
                  <a:lnTo>
                    <a:pt x="77193" y="374640"/>
                  </a:lnTo>
                  <a:cubicBezTo>
                    <a:pt x="56720" y="374640"/>
                    <a:pt x="37086" y="366507"/>
                    <a:pt x="22609" y="352031"/>
                  </a:cubicBezTo>
                  <a:cubicBezTo>
                    <a:pt x="8133" y="337554"/>
                    <a:pt x="0" y="317920"/>
                    <a:pt x="0" y="297447"/>
                  </a:cubicBezTo>
                  <a:lnTo>
                    <a:pt x="0" y="77193"/>
                  </a:lnTo>
                  <a:cubicBezTo>
                    <a:pt x="0" y="34560"/>
                    <a:pt x="34560" y="0"/>
                    <a:pt x="77193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386" cy="412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06165" y="1329712"/>
            <a:ext cx="7953135" cy="3861742"/>
            <a:chOff x="0" y="0"/>
            <a:chExt cx="3271976" cy="15887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1976" cy="1588748"/>
            </a:xfrm>
            <a:custGeom>
              <a:avLst/>
              <a:gdLst/>
              <a:ahLst/>
              <a:cxnLst/>
              <a:rect l="l" t="t" r="r" b="b"/>
              <a:pathLst>
                <a:path w="3271976" h="1588748">
                  <a:moveTo>
                    <a:pt x="30177" y="0"/>
                  </a:moveTo>
                  <a:lnTo>
                    <a:pt x="3241799" y="0"/>
                  </a:lnTo>
                  <a:cubicBezTo>
                    <a:pt x="3249803" y="0"/>
                    <a:pt x="3257478" y="3179"/>
                    <a:pt x="3263137" y="8839"/>
                  </a:cubicBezTo>
                  <a:cubicBezTo>
                    <a:pt x="3268797" y="14498"/>
                    <a:pt x="3271976" y="22173"/>
                    <a:pt x="3271976" y="30177"/>
                  </a:cubicBezTo>
                  <a:lnTo>
                    <a:pt x="3271976" y="1558571"/>
                  </a:lnTo>
                  <a:cubicBezTo>
                    <a:pt x="3271976" y="1566574"/>
                    <a:pt x="3268797" y="1574250"/>
                    <a:pt x="3263137" y="1579909"/>
                  </a:cubicBezTo>
                  <a:cubicBezTo>
                    <a:pt x="3257478" y="1585568"/>
                    <a:pt x="3249803" y="1588748"/>
                    <a:pt x="3241799" y="1588748"/>
                  </a:cubicBezTo>
                  <a:lnTo>
                    <a:pt x="30177" y="1588748"/>
                  </a:lnTo>
                  <a:cubicBezTo>
                    <a:pt x="22173" y="1588748"/>
                    <a:pt x="14498" y="1585568"/>
                    <a:pt x="8839" y="1579909"/>
                  </a:cubicBezTo>
                  <a:cubicBezTo>
                    <a:pt x="3179" y="1574250"/>
                    <a:pt x="0" y="1566574"/>
                    <a:pt x="0" y="1558571"/>
                  </a:cubicBezTo>
                  <a:lnTo>
                    <a:pt x="0" y="30177"/>
                  </a:lnTo>
                  <a:cubicBezTo>
                    <a:pt x="0" y="22173"/>
                    <a:pt x="3179" y="14498"/>
                    <a:pt x="8839" y="8839"/>
                  </a:cubicBezTo>
                  <a:cubicBezTo>
                    <a:pt x="14498" y="3179"/>
                    <a:pt x="22173" y="0"/>
                    <a:pt x="30177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1976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7725" y="1581273"/>
            <a:ext cx="7450014" cy="3358620"/>
            <a:chOff x="0" y="0"/>
            <a:chExt cx="180293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2934" cy="812800"/>
            </a:xfrm>
            <a:custGeom>
              <a:avLst/>
              <a:gdLst/>
              <a:ahLst/>
              <a:cxnLst/>
              <a:rect l="l" t="t" r="r" b="b"/>
              <a:pathLst>
                <a:path w="1802934" h="812800">
                  <a:moveTo>
                    <a:pt x="23901" y="0"/>
                  </a:moveTo>
                  <a:lnTo>
                    <a:pt x="1779033" y="0"/>
                  </a:lnTo>
                  <a:cubicBezTo>
                    <a:pt x="1785372" y="0"/>
                    <a:pt x="1791451" y="2518"/>
                    <a:pt x="1795934" y="7000"/>
                  </a:cubicBezTo>
                  <a:cubicBezTo>
                    <a:pt x="1800416" y="11483"/>
                    <a:pt x="1802934" y="17562"/>
                    <a:pt x="1802934" y="23901"/>
                  </a:cubicBezTo>
                  <a:lnTo>
                    <a:pt x="1802934" y="788899"/>
                  </a:lnTo>
                  <a:cubicBezTo>
                    <a:pt x="1802934" y="795238"/>
                    <a:pt x="1800416" y="801317"/>
                    <a:pt x="1795934" y="805800"/>
                  </a:cubicBezTo>
                  <a:cubicBezTo>
                    <a:pt x="1791451" y="810282"/>
                    <a:pt x="1785372" y="812800"/>
                    <a:pt x="1779033" y="812800"/>
                  </a:cubicBezTo>
                  <a:lnTo>
                    <a:pt x="23901" y="812800"/>
                  </a:lnTo>
                  <a:cubicBezTo>
                    <a:pt x="17562" y="812800"/>
                    <a:pt x="11483" y="810282"/>
                    <a:pt x="7000" y="805800"/>
                  </a:cubicBezTo>
                  <a:cubicBezTo>
                    <a:pt x="2518" y="801317"/>
                    <a:pt x="0" y="795238"/>
                    <a:pt x="0" y="788899"/>
                  </a:cubicBezTo>
                  <a:lnTo>
                    <a:pt x="0" y="23901"/>
                  </a:lnTo>
                  <a:cubicBezTo>
                    <a:pt x="0" y="17562"/>
                    <a:pt x="2518" y="11483"/>
                    <a:pt x="7000" y="7000"/>
                  </a:cubicBezTo>
                  <a:cubicBezTo>
                    <a:pt x="11483" y="2518"/>
                    <a:pt x="17562" y="0"/>
                    <a:pt x="23901" y="0"/>
                  </a:cubicBezTo>
                  <a:close/>
                </a:path>
              </a:pathLst>
            </a:custGeom>
            <a:blipFill>
              <a:blip r:embed="rId2"/>
              <a:stretch>
                <a:fillRect t="-16545" b="-1654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306165" y="5396558"/>
            <a:ext cx="7953135" cy="3861742"/>
            <a:chOff x="0" y="0"/>
            <a:chExt cx="3271976" cy="1588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1976" cy="1588748"/>
            </a:xfrm>
            <a:custGeom>
              <a:avLst/>
              <a:gdLst/>
              <a:ahLst/>
              <a:cxnLst/>
              <a:rect l="l" t="t" r="r" b="b"/>
              <a:pathLst>
                <a:path w="3271976" h="1588748">
                  <a:moveTo>
                    <a:pt x="30177" y="0"/>
                  </a:moveTo>
                  <a:lnTo>
                    <a:pt x="3241799" y="0"/>
                  </a:lnTo>
                  <a:cubicBezTo>
                    <a:pt x="3249803" y="0"/>
                    <a:pt x="3257478" y="3179"/>
                    <a:pt x="3263137" y="8839"/>
                  </a:cubicBezTo>
                  <a:cubicBezTo>
                    <a:pt x="3268797" y="14498"/>
                    <a:pt x="3271976" y="22173"/>
                    <a:pt x="3271976" y="30177"/>
                  </a:cubicBezTo>
                  <a:lnTo>
                    <a:pt x="3271976" y="1558571"/>
                  </a:lnTo>
                  <a:cubicBezTo>
                    <a:pt x="3271976" y="1566574"/>
                    <a:pt x="3268797" y="1574250"/>
                    <a:pt x="3263137" y="1579909"/>
                  </a:cubicBezTo>
                  <a:cubicBezTo>
                    <a:pt x="3257478" y="1585568"/>
                    <a:pt x="3249803" y="1588748"/>
                    <a:pt x="3241799" y="1588748"/>
                  </a:cubicBezTo>
                  <a:lnTo>
                    <a:pt x="30177" y="1588748"/>
                  </a:lnTo>
                  <a:cubicBezTo>
                    <a:pt x="22173" y="1588748"/>
                    <a:pt x="14498" y="1585568"/>
                    <a:pt x="8839" y="1579909"/>
                  </a:cubicBezTo>
                  <a:cubicBezTo>
                    <a:pt x="3179" y="1574250"/>
                    <a:pt x="0" y="1566574"/>
                    <a:pt x="0" y="1558571"/>
                  </a:cubicBezTo>
                  <a:lnTo>
                    <a:pt x="0" y="30177"/>
                  </a:lnTo>
                  <a:cubicBezTo>
                    <a:pt x="0" y="22173"/>
                    <a:pt x="3179" y="14498"/>
                    <a:pt x="8839" y="8839"/>
                  </a:cubicBezTo>
                  <a:cubicBezTo>
                    <a:pt x="14498" y="3179"/>
                    <a:pt x="22173" y="0"/>
                    <a:pt x="30177" y="0"/>
                  </a:cubicBez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271976" cy="1626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57725" y="5648119"/>
            <a:ext cx="7450014" cy="3358620"/>
            <a:chOff x="0" y="0"/>
            <a:chExt cx="180293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02934" cy="812800"/>
            </a:xfrm>
            <a:custGeom>
              <a:avLst/>
              <a:gdLst/>
              <a:ahLst/>
              <a:cxnLst/>
              <a:rect l="l" t="t" r="r" b="b"/>
              <a:pathLst>
                <a:path w="1802934" h="812800">
                  <a:moveTo>
                    <a:pt x="23901" y="0"/>
                  </a:moveTo>
                  <a:lnTo>
                    <a:pt x="1779033" y="0"/>
                  </a:lnTo>
                  <a:cubicBezTo>
                    <a:pt x="1785372" y="0"/>
                    <a:pt x="1791451" y="2518"/>
                    <a:pt x="1795934" y="7000"/>
                  </a:cubicBezTo>
                  <a:cubicBezTo>
                    <a:pt x="1800416" y="11483"/>
                    <a:pt x="1802934" y="17562"/>
                    <a:pt x="1802934" y="23901"/>
                  </a:cubicBezTo>
                  <a:lnTo>
                    <a:pt x="1802934" y="788899"/>
                  </a:lnTo>
                  <a:cubicBezTo>
                    <a:pt x="1802934" y="795238"/>
                    <a:pt x="1800416" y="801317"/>
                    <a:pt x="1795934" y="805800"/>
                  </a:cubicBezTo>
                  <a:cubicBezTo>
                    <a:pt x="1791451" y="810282"/>
                    <a:pt x="1785372" y="812800"/>
                    <a:pt x="1779033" y="812800"/>
                  </a:cubicBezTo>
                  <a:lnTo>
                    <a:pt x="23901" y="812800"/>
                  </a:lnTo>
                  <a:cubicBezTo>
                    <a:pt x="17562" y="812800"/>
                    <a:pt x="11483" y="810282"/>
                    <a:pt x="7000" y="805800"/>
                  </a:cubicBezTo>
                  <a:cubicBezTo>
                    <a:pt x="2518" y="801317"/>
                    <a:pt x="0" y="795238"/>
                    <a:pt x="0" y="788899"/>
                  </a:cubicBezTo>
                  <a:lnTo>
                    <a:pt x="0" y="23901"/>
                  </a:lnTo>
                  <a:cubicBezTo>
                    <a:pt x="0" y="17562"/>
                    <a:pt x="2518" y="11483"/>
                    <a:pt x="7000" y="7000"/>
                  </a:cubicBezTo>
                  <a:cubicBezTo>
                    <a:pt x="11483" y="2518"/>
                    <a:pt x="17562" y="0"/>
                    <a:pt x="23901" y="0"/>
                  </a:cubicBezTo>
                  <a:close/>
                </a:path>
              </a:pathLst>
            </a:custGeom>
            <a:blipFill>
              <a:blip r:embed="rId3"/>
              <a:stretch>
                <a:fillRect t="-16545" b="-1654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820010" y="6695041"/>
            <a:ext cx="5998974" cy="1660430"/>
          </a:xfrm>
          <a:custGeom>
            <a:avLst/>
            <a:gdLst/>
            <a:ahLst/>
            <a:cxnLst/>
            <a:rect l="l" t="t" r="r" b="b"/>
            <a:pathLst>
              <a:path w="5998974" h="1660430">
                <a:moveTo>
                  <a:pt x="0" y="0"/>
                </a:moveTo>
                <a:lnTo>
                  <a:pt x="5998974" y="0"/>
                </a:lnTo>
                <a:lnTo>
                  <a:pt x="5998974" y="1660431"/>
                </a:lnTo>
                <a:lnTo>
                  <a:pt x="0" y="166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579358" y="2998559"/>
            <a:ext cx="3464535" cy="1941334"/>
          </a:xfrm>
          <a:custGeom>
            <a:avLst/>
            <a:gdLst/>
            <a:ahLst/>
            <a:cxnLst/>
            <a:rect l="l" t="t" r="r" b="b"/>
            <a:pathLst>
              <a:path w="3464535" h="1941334">
                <a:moveTo>
                  <a:pt x="0" y="0"/>
                </a:moveTo>
                <a:lnTo>
                  <a:pt x="3464535" y="0"/>
                </a:lnTo>
                <a:lnTo>
                  <a:pt x="3464535" y="1941334"/>
                </a:lnTo>
                <a:lnTo>
                  <a:pt x="0" y="194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14851" y="4193373"/>
            <a:ext cx="6135762" cy="1900255"/>
          </a:xfrm>
          <a:custGeom>
            <a:avLst/>
            <a:gdLst/>
            <a:ahLst/>
            <a:cxnLst/>
            <a:rect l="l" t="t" r="r" b="b"/>
            <a:pathLst>
              <a:path w="6135762" h="1900255">
                <a:moveTo>
                  <a:pt x="0" y="0"/>
                </a:moveTo>
                <a:lnTo>
                  <a:pt x="6135762" y="0"/>
                </a:lnTo>
                <a:lnTo>
                  <a:pt x="6135762" y="1900254"/>
                </a:lnTo>
                <a:lnTo>
                  <a:pt x="0" y="1900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000619" flipH="1">
            <a:off x="6332292" y="4118981"/>
            <a:ext cx="854815" cy="2555155"/>
          </a:xfrm>
          <a:custGeom>
            <a:avLst/>
            <a:gdLst/>
            <a:ahLst/>
            <a:cxnLst/>
            <a:rect l="l" t="t" r="r" b="b"/>
            <a:pathLst>
              <a:path w="854815" h="2555155">
                <a:moveTo>
                  <a:pt x="854815" y="0"/>
                </a:moveTo>
                <a:lnTo>
                  <a:pt x="0" y="0"/>
                </a:lnTo>
                <a:lnTo>
                  <a:pt x="0" y="2555155"/>
                </a:lnTo>
                <a:lnTo>
                  <a:pt x="854815" y="2555155"/>
                </a:lnTo>
                <a:lnTo>
                  <a:pt x="8548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18758" y="1048190"/>
            <a:ext cx="4725134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ntonio Bold"/>
                <a:ea typeface="Antonio Bold"/>
                <a:cs typeface="Antonio Bold"/>
                <a:sym typeface="Antonio Bold"/>
              </a:rPr>
              <a:t>SISTEMA EDO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531951" y="9081373"/>
            <a:ext cx="2756049" cy="1072393"/>
          </a:xfrm>
          <a:custGeom>
            <a:avLst/>
            <a:gdLst/>
            <a:ahLst/>
            <a:cxnLst/>
            <a:rect l="l" t="t" r="r" b="b"/>
            <a:pathLst>
              <a:path w="2756049" h="1072393">
                <a:moveTo>
                  <a:pt x="0" y="0"/>
                </a:moveTo>
                <a:lnTo>
                  <a:pt x="2756049" y="0"/>
                </a:lnTo>
                <a:lnTo>
                  <a:pt x="2756049" y="1072392"/>
                </a:lnTo>
                <a:lnTo>
                  <a:pt x="0" y="1072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6958556" y="-38100"/>
            <a:ext cx="1329444" cy="12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8040" spc="603">
                <a:solidFill>
                  <a:srgbClr val="FFFFFF"/>
                </a:solidFill>
                <a:latin typeface="Limelight"/>
                <a:ea typeface="Limelight"/>
                <a:cs typeface="Limelight"/>
                <a:sym typeface="Limelight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587</Words>
  <Application>Microsoft Office PowerPoint</Application>
  <PresentationFormat>Personalizado</PresentationFormat>
  <Paragraphs>76</Paragraphs>
  <Slides>18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Antonio Bold</vt:lpstr>
      <vt:lpstr>Calibri</vt:lpstr>
      <vt:lpstr>Limelight</vt:lpstr>
      <vt:lpstr>Open Sans 1</vt:lpstr>
      <vt:lpstr>Open Sans 2 Bold</vt:lpstr>
      <vt:lpstr>Canva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para la  feria </dc:title>
  <cp:lastModifiedBy>User</cp:lastModifiedBy>
  <cp:revision>3</cp:revision>
  <dcterms:created xsi:type="dcterms:W3CDTF">2006-08-16T00:00:00Z</dcterms:created>
  <dcterms:modified xsi:type="dcterms:W3CDTF">2024-11-28T17:13:41Z</dcterms:modified>
  <dc:identifier>DAGXpCT6ets</dc:identifier>
</cp:coreProperties>
</file>